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59"/>
  </p:notesMasterIdLst>
  <p:sldIdLst>
    <p:sldId id="422" r:id="rId2"/>
    <p:sldId id="425" r:id="rId3"/>
    <p:sldId id="584" r:id="rId4"/>
    <p:sldId id="582" r:id="rId5"/>
    <p:sldId id="583" r:id="rId6"/>
    <p:sldId id="447" r:id="rId7"/>
    <p:sldId id="427" r:id="rId8"/>
    <p:sldId id="449" r:id="rId9"/>
    <p:sldId id="448" r:id="rId10"/>
    <p:sldId id="445" r:id="rId11"/>
    <p:sldId id="428" r:id="rId12"/>
    <p:sldId id="450" r:id="rId13"/>
    <p:sldId id="452" r:id="rId14"/>
    <p:sldId id="451" r:id="rId15"/>
    <p:sldId id="454" r:id="rId16"/>
    <p:sldId id="455" r:id="rId17"/>
    <p:sldId id="453" r:id="rId18"/>
    <p:sldId id="456" r:id="rId19"/>
    <p:sldId id="468" r:id="rId20"/>
    <p:sldId id="585" r:id="rId21"/>
    <p:sldId id="457" r:id="rId22"/>
    <p:sldId id="469" r:id="rId23"/>
    <p:sldId id="470" r:id="rId24"/>
    <p:sldId id="471" r:id="rId25"/>
    <p:sldId id="493" r:id="rId26"/>
    <p:sldId id="494" r:id="rId27"/>
    <p:sldId id="496" r:id="rId28"/>
    <p:sldId id="499" r:id="rId29"/>
    <p:sldId id="500" r:id="rId30"/>
    <p:sldId id="501" r:id="rId31"/>
    <p:sldId id="563" r:id="rId32"/>
    <p:sldId id="562" r:id="rId33"/>
    <p:sldId id="565" r:id="rId34"/>
    <p:sldId id="566" r:id="rId35"/>
    <p:sldId id="574" r:id="rId36"/>
    <p:sldId id="586" r:id="rId37"/>
    <p:sldId id="587" r:id="rId38"/>
    <p:sldId id="570" r:id="rId39"/>
    <p:sldId id="571" r:id="rId40"/>
    <p:sldId id="572" r:id="rId41"/>
    <p:sldId id="573" r:id="rId42"/>
    <p:sldId id="588" r:id="rId43"/>
    <p:sldId id="589" r:id="rId44"/>
    <p:sldId id="590" r:id="rId45"/>
    <p:sldId id="591" r:id="rId46"/>
    <p:sldId id="592" r:id="rId47"/>
    <p:sldId id="567" r:id="rId48"/>
    <p:sldId id="568" r:id="rId49"/>
    <p:sldId id="569" r:id="rId50"/>
    <p:sldId id="581" r:id="rId51"/>
    <p:sldId id="718" r:id="rId52"/>
    <p:sldId id="620" r:id="rId53"/>
    <p:sldId id="717" r:id="rId54"/>
    <p:sldId id="444" r:id="rId55"/>
    <p:sldId id="504" r:id="rId56"/>
    <p:sldId id="593" r:id="rId57"/>
    <p:sldId id="259" r:id="rId5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87143" autoAdjust="0"/>
  </p:normalViewPr>
  <p:slideViewPr>
    <p:cSldViewPr>
      <p:cViewPr varScale="1">
        <p:scale>
          <a:sx n="148" d="100"/>
          <a:sy n="148" d="100"/>
        </p:scale>
        <p:origin x="145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2024/2/17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959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9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295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9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2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75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3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510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75E2-D3EF-7E97-4B57-199821B0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92D090-1CF7-8AFD-B27C-3B2386AD6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348139-4067-BBF3-1193-DD917B0AD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DBAECDE1-E2C3-2A37-F52F-B919EC58A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40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98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71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7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8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1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04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63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41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39750" y="1653779"/>
            <a:ext cx="80645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81566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681540"/>
            <a:ext cx="7772400" cy="81009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宋体" pitchFamily="2" charset="-122"/>
                <a:ea typeface="宋体" pitchFamily="2" charset="-122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3251F-532F-4C44-9527-1319B6B379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1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chen-hp@sjtu.edu.c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www.php.net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rubyonrails.or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index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TTP/1.1_Upgrade_header" TargetMode="External"/><Relationship Id="rId3" Type="http://schemas.openxmlformats.org/officeDocument/2006/relationships/hyperlink" Target="https://en.wikipedia.org/wiki/Content_negotiation" TargetMode="External"/><Relationship Id="rId7" Type="http://schemas.openxmlformats.org/officeDocument/2006/relationships/hyperlink" Target="https://en.wikipedia.org/wiki/List_of_HTTP_header_fields#cite_note-rfc7540_connection-15" TargetMode="External"/><Relationship Id="rId2" Type="http://schemas.openxmlformats.org/officeDocument/2006/relationships/hyperlink" Target="https://en.wikipedia.org/wiki/Media_typ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List_of_HTTP_header_fields#cite_note-rfc7230_connection-14" TargetMode="External"/><Relationship Id="rId11" Type="http://schemas.openxmlformats.org/officeDocument/2006/relationships/hyperlink" Target="https://en.wikipedia.org/wiki/List_of_HTTP_header_fields#innerlink_set-cookie" TargetMode="External"/><Relationship Id="rId5" Type="http://schemas.openxmlformats.org/officeDocument/2006/relationships/hyperlink" Target="https://en.wikipedia.org/wiki/Cache-Control" TargetMode="External"/><Relationship Id="rId10" Type="http://schemas.openxmlformats.org/officeDocument/2006/relationships/hyperlink" Target="https://en.wikipedia.org/wiki/HTTP_cookie" TargetMode="External"/><Relationship Id="rId4" Type="http://schemas.openxmlformats.org/officeDocument/2006/relationships/hyperlink" Target="https://en.wikipedia.org/wiki/HTTP_compression" TargetMode="External"/><Relationship Id="rId9" Type="http://schemas.openxmlformats.org/officeDocument/2006/relationships/hyperlink" Target="https://en.wikipedia.org/wiki/Octet_(computing)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index.html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hitespace_(computer_science)" TargetMode="External"/><Relationship Id="rId3" Type="http://schemas.openxmlformats.org/officeDocument/2006/relationships/hyperlink" Target="https://en.wikipedia.org/wiki/Space_(punctuation)" TargetMode="External"/><Relationship Id="rId7" Type="http://schemas.openxmlformats.org/officeDocument/2006/relationships/hyperlink" Target="https://en.wikipedia.org/wiki/HTTP_response_header_field" TargetMode="External"/><Relationship Id="rId2" Type="http://schemas.openxmlformats.org/officeDocument/2006/relationships/hyperlink" Target="https://en.wikipedia.org/wiki/Hypertext_Transfer_Protocol#cite_note-rfc7230-3-5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Line_feed" TargetMode="External"/><Relationship Id="rId5" Type="http://schemas.openxmlformats.org/officeDocument/2006/relationships/hyperlink" Target="https://en.wikipedia.org/wiki/Carriage_return" TargetMode="External"/><Relationship Id="rId4" Type="http://schemas.openxmlformats.org/officeDocument/2006/relationships/hyperlink" Target="https://en.wikipedia.org/wiki/List_of_HTTP_status_codes" TargetMode="External"/><Relationship Id="rId9" Type="http://schemas.openxmlformats.org/officeDocument/2006/relationships/hyperlink" Target="https://en.wikipedia.org/wiki/HTTP_message_body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TTP_404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ctet_(computing)" TargetMode="External"/><Relationship Id="rId3" Type="http://schemas.openxmlformats.org/officeDocument/2006/relationships/hyperlink" Target="https://en.wikipedia.org/wiki/List_of_HTTP_header_fields#cite_note-CORS-13" TargetMode="External"/><Relationship Id="rId7" Type="http://schemas.openxmlformats.org/officeDocument/2006/relationships/hyperlink" Target="https://en.wikipedia.org/wiki/List_of_HTTP_header_fields#cite_note-51" TargetMode="External"/><Relationship Id="rId2" Type="http://schemas.openxmlformats.org/officeDocument/2006/relationships/hyperlink" Target="https://en.wikipedia.org/wiki/HTTP_Client_Hint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TTP_compression" TargetMode="External"/><Relationship Id="rId5" Type="http://schemas.openxmlformats.org/officeDocument/2006/relationships/hyperlink" Target="https://en.wikipedia.org/wiki/Proxy_cache" TargetMode="External"/><Relationship Id="rId4" Type="http://schemas.openxmlformats.org/officeDocument/2006/relationships/hyperlink" Target="https://en.wikipedia.org/wiki/Cross-origin_resource_sharing" TargetMode="External"/><Relationship Id="rId9" Type="http://schemas.openxmlformats.org/officeDocument/2006/relationships/hyperlink" Target="https://en.wikipedia.org/wiki/MIME_typ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blog.csdn.net/wangshihui512/article/details/9051819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www.openhome.cc/Gossip/ServletJSP/BehindHttpSession.html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www.openhome.cc/Gossip/ServletJSP/BehindHttpSession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postman.com/docs/introduction/overview/" TargetMode="External"/><Relationship Id="rId2" Type="http://schemas.openxmlformats.org/officeDocument/2006/relationships/hyperlink" Target="https://www.postman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ee.github.io/tutorial/webapp001.html" TargetMode="External"/><Relationship Id="rId2" Type="http://schemas.openxmlformats.org/officeDocument/2006/relationships/hyperlink" Target="https://linux.cn/article-3166-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br.org/2022/05/what-is-web3" TargetMode="External"/><Relationship Id="rId4" Type="http://schemas.openxmlformats.org/officeDocument/2006/relationships/hyperlink" Target="https://en.wikipedia.org/wiki/Web3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rlang.org/" TargetMode="External"/><Relationship Id="rId3" Type="http://schemas.openxmlformats.org/officeDocument/2006/relationships/hyperlink" Target="https://www.djangoproject.com/" TargetMode="External"/><Relationship Id="rId7" Type="http://schemas.openxmlformats.org/officeDocument/2006/relationships/hyperlink" Target="http://www.microsoft.com/n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" TargetMode="External"/><Relationship Id="rId5" Type="http://schemas.openxmlformats.org/officeDocument/2006/relationships/hyperlink" Target="http://www.web2py.com/init/default/documentation" TargetMode="External"/><Relationship Id="rId10" Type="http://schemas.openxmlformats.org/officeDocument/2006/relationships/hyperlink" Target="https://golang.org/" TargetMode="External"/><Relationship Id="rId4" Type="http://schemas.openxmlformats.org/officeDocument/2006/relationships/hyperlink" Target="http://docs.oracle.com/javaee/7/tutorial/doc/javaeetutorial7.pdf" TargetMode="External"/><Relationship Id="rId9" Type="http://schemas.openxmlformats.org/officeDocument/2006/relationships/hyperlink" Target="http://www.scala-lang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orm_Resource_Locator" TargetMode="External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openhome.cc/Gossip/ServletJSP/BehindHttpSession.html" TargetMode="External"/><Relationship Id="rId4" Type="http://schemas.openxmlformats.org/officeDocument/2006/relationships/hyperlink" Target="https://en.wikipedia.org/wiki/List_of_HTTP_header_fields#Request_field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84735" y="1815704"/>
            <a:ext cx="5829300" cy="1021556"/>
          </a:xfrm>
        </p:spPr>
        <p:txBody>
          <a:bodyPr/>
          <a:lstStyle/>
          <a:p>
            <a:pPr>
              <a:defRPr/>
            </a:pPr>
            <a:r>
              <a:rPr lang="zh-CN" altLang="en-US" sz="2700" dirty="0">
                <a:solidFill>
                  <a:schemeClr val="tx1"/>
                </a:solidFill>
              </a:rPr>
              <a:t>第</a:t>
            </a:r>
            <a:r>
              <a:rPr lang="en-US" altLang="zh-CN" sz="2700" dirty="0">
                <a:solidFill>
                  <a:schemeClr val="tx1"/>
                </a:solidFill>
              </a:rPr>
              <a:t>1</a:t>
            </a:r>
            <a:r>
              <a:rPr lang="zh-CN" altLang="en-US" sz="2700" dirty="0">
                <a:solidFill>
                  <a:schemeClr val="tx1"/>
                </a:solidFill>
              </a:rPr>
              <a:t>课</a:t>
            </a:r>
            <a:br>
              <a:rPr lang="en-US" altLang="zh-CN" sz="2700" dirty="0">
                <a:solidFill>
                  <a:schemeClr val="tx1"/>
                </a:solidFill>
              </a:rPr>
            </a:br>
            <a:r>
              <a:rPr lang="en-US" altLang="zh-CN" sz="3300" dirty="0">
                <a:solidFill>
                  <a:schemeClr val="tx1"/>
                </a:solidFill>
              </a:rPr>
              <a:t>Web</a:t>
            </a:r>
            <a:r>
              <a:rPr lang="zh-CN" altLang="en-US" sz="3300" dirty="0">
                <a:solidFill>
                  <a:schemeClr val="tx1"/>
                </a:solidFill>
              </a:rPr>
              <a:t>应用</a:t>
            </a:r>
            <a:r>
              <a:rPr lang="en-US" altLang="zh-CN" sz="3300" dirty="0">
                <a:solidFill>
                  <a:schemeClr val="tx1"/>
                </a:solidFill>
              </a:rPr>
              <a:t>&amp;HTTP</a:t>
            </a:r>
            <a:endParaRPr lang="zh-CN" altLang="en-US" sz="3300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684735" y="681038"/>
            <a:ext cx="5829300" cy="810816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互联网应用开发技术</a:t>
            </a:r>
            <a:endParaRPr lang="en-US" altLang="zh-CN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  <a:p>
            <a:pPr>
              <a:defRPr/>
            </a:pP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Application</a:t>
            </a:r>
            <a:r>
              <a:rPr lang="zh-CN" altLang="en-US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Development</a:t>
            </a:r>
            <a:endParaRPr lang="zh-CN" altLang="en-US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13316" name="标题 3"/>
          <p:cNvSpPr txBox="1">
            <a:spLocks/>
          </p:cNvSpPr>
          <p:nvPr/>
        </p:nvSpPr>
        <p:spPr bwMode="auto">
          <a:xfrm>
            <a:off x="1684735" y="2900363"/>
            <a:ext cx="5829300" cy="102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500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Episode One</a:t>
            </a:r>
            <a:br>
              <a:rPr lang="en-US" altLang="zh-CN" sz="15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</a:b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Web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Application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&amp;</a:t>
            </a:r>
            <a:r>
              <a:rPr lang="zh-CN" altLang="en-US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HTTP</a:t>
            </a:r>
          </a:p>
          <a:p>
            <a:endParaRPr lang="en-US" altLang="zh-CN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陈昊鹏</a:t>
            </a:r>
            <a:endParaRPr lang="en-US" altLang="zh-CN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r>
              <a:rPr lang="en-US" altLang="zh-CN" b="1" dirty="0">
                <a:latin typeface="Times New Roman" pitchFamily="18" charset="0"/>
                <a:ea typeface="黑体" pitchFamily="49" charset="-122"/>
                <a:cs typeface="Times New Roman" pitchFamily="18" charset="0"/>
                <a:hlinkClick r:id="rId2"/>
              </a:rPr>
              <a:t>chen-hp@sjtu.edu.cn</a:t>
            </a:r>
            <a:r>
              <a:rPr lang="zh-CN" altLang="en-US" b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lang="zh-CN" altLang="en-US" sz="2400" b="1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21800"/>
            <a:ext cx="3219092" cy="18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135901" y="54267"/>
            <a:ext cx="6643688" cy="465534"/>
          </a:xfrm>
        </p:spPr>
        <p:txBody>
          <a:bodyPr/>
          <a:lstStyle/>
          <a:p>
            <a:r>
              <a:rPr lang="en-US" altLang="zh-CN" dirty="0"/>
              <a:t>Web 1.0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Traditional web client server interaction model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32" y="1132730"/>
            <a:ext cx="519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>
          <a:xfrm>
            <a:off x="119877" y="66122"/>
            <a:ext cx="6643688" cy="465534"/>
          </a:xfrm>
        </p:spPr>
        <p:txBody>
          <a:bodyPr/>
          <a:lstStyle/>
          <a:p>
            <a:r>
              <a:rPr lang="en-US" altLang="zh-CN" dirty="0"/>
              <a:t>Web 2.0</a:t>
            </a:r>
            <a:endParaRPr lang="zh-CN" altLang="en-US" dirty="0"/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 </a:t>
            </a:r>
            <a:r>
              <a:rPr lang="en-US" altLang="zh-CN" dirty="0"/>
              <a:t>brought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37624"/>
            <a:ext cx="5616624" cy="30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>
          <a:xfrm>
            <a:off x="107504" y="42770"/>
            <a:ext cx="6643688" cy="465534"/>
          </a:xfrm>
        </p:spPr>
        <p:txBody>
          <a:bodyPr/>
          <a:lstStyle/>
          <a:p>
            <a:r>
              <a:rPr lang="en-US" altLang="zh-CN" dirty="0"/>
              <a:t>Web 2.0</a:t>
            </a:r>
            <a:endParaRPr lang="zh-CN" altLang="en-US" dirty="0"/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176021"/>
            <a:ext cx="5124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maintainability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14" y="1295902"/>
            <a:ext cx="3325702" cy="38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6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maintainability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433196"/>
            <a:ext cx="5143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Ajax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Assemble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front-end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24" y="1329612"/>
            <a:ext cx="4774574" cy="33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Ajax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front-end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37624"/>
            <a:ext cx="4653378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Ajax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MVC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front-end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44" y="1204596"/>
            <a:ext cx="5143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Full-stack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Node.js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51" y="1035907"/>
            <a:ext cx="3725498" cy="38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Full-stack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MongoDB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JSON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05" y="1491630"/>
            <a:ext cx="5225579" cy="28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107504" y="80234"/>
            <a:ext cx="6643688" cy="465534"/>
          </a:xfrm>
        </p:spPr>
        <p:txBody>
          <a:bodyPr/>
          <a:lstStyle/>
          <a:p>
            <a:r>
              <a:rPr lang="en-US" altLang="zh-CN" dirty="0"/>
              <a:t>What is web application ?</a:t>
            </a:r>
            <a:endParaRPr lang="zh-CN" altLang="en-US" dirty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xfrm>
            <a:off x="179512" y="681540"/>
            <a:ext cx="8568952" cy="3940924"/>
          </a:xfrm>
        </p:spPr>
        <p:txBody>
          <a:bodyPr/>
          <a:lstStyle/>
          <a:p>
            <a:r>
              <a:rPr lang="en-US" altLang="zh-CN" dirty="0"/>
              <a:t>Web applications are</a:t>
            </a:r>
          </a:p>
          <a:p>
            <a:pPr lvl="1"/>
            <a:r>
              <a:rPr lang="en-US" altLang="zh-CN" dirty="0"/>
              <a:t>computer programs allowing website visitors to submit and retrieve data to/from a database over the Internet using their preferred web browser. </a:t>
            </a:r>
          </a:p>
        </p:txBody>
      </p:sp>
      <p:pic>
        <p:nvPicPr>
          <p:cNvPr id="1026" name="Picture 2" descr="http://www.acunetix.com/wp-content/uploads/2012/10/web-app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7" y="1563638"/>
            <a:ext cx="6093006" cy="31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0746B-CD3D-97CE-5A0D-88D1B627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 3.0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B3D48-4CB5-5BC4-391F-A9875B72B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505050"/>
                </a:solidFill>
                <a:effectLst/>
              </a:rPr>
              <a:t>Web3 is being touted as the future of the internet. </a:t>
            </a:r>
          </a:p>
          <a:p>
            <a:pPr lvl="1"/>
            <a:r>
              <a:rPr lang="en-US" altLang="zh-CN" b="0" i="0" dirty="0">
                <a:solidFill>
                  <a:srgbClr val="505050"/>
                </a:solidFill>
                <a:effectLst/>
              </a:rPr>
              <a:t>The vision for this new,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blockchain-based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 web includes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cryptocurrencies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,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NFTs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,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DAOs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,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decentralized finance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, and more. </a:t>
            </a:r>
          </a:p>
          <a:p>
            <a:pPr lvl="1"/>
            <a:r>
              <a:rPr lang="en-US" altLang="zh-CN" b="0" i="0" dirty="0">
                <a:solidFill>
                  <a:srgbClr val="505050"/>
                </a:solidFill>
                <a:effectLst/>
              </a:rPr>
              <a:t>It offers a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read/write/own 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version of the web, in which users have a </a:t>
            </a:r>
            <a:r>
              <a:rPr lang="en-US" altLang="zh-CN" b="0" i="0" dirty="0">
                <a:solidFill>
                  <a:srgbClr val="FF0000"/>
                </a:solidFill>
                <a:effectLst/>
              </a:rPr>
              <a:t>financial stake 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in and more control over the web communities they belong to. </a:t>
            </a:r>
          </a:p>
          <a:p>
            <a:pPr lvl="1"/>
            <a:r>
              <a:rPr lang="en-US" altLang="zh-CN" b="0" i="0" dirty="0">
                <a:solidFill>
                  <a:srgbClr val="505050"/>
                </a:solidFill>
                <a:effectLst/>
              </a:rPr>
              <a:t>Web3 promises to transform the experience of being online as dramatically as PCs and smartphones did. </a:t>
            </a:r>
          </a:p>
          <a:p>
            <a:pPr lvl="1"/>
            <a:r>
              <a:rPr lang="en-US" altLang="zh-CN" b="0" i="0" dirty="0">
                <a:solidFill>
                  <a:srgbClr val="FF0000"/>
                </a:solidFill>
                <a:effectLst/>
              </a:rPr>
              <a:t>It is not, however, without risk</a:t>
            </a:r>
            <a:r>
              <a:rPr lang="en-US" altLang="zh-CN" b="0" i="0" dirty="0">
                <a:solidFill>
                  <a:srgbClr val="505050"/>
                </a:solidFill>
                <a:effectLst/>
              </a:rPr>
              <a:t>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F805E-46E0-E5C3-2EEC-C2096D31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6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CSS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44" y="1072459"/>
            <a:ext cx="47625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107504" y="70762"/>
            <a:ext cx="6643688" cy="465534"/>
          </a:xfrm>
        </p:spPr>
        <p:txBody>
          <a:bodyPr/>
          <a:lstStyle/>
          <a:p>
            <a:r>
              <a:rPr lang="en-US" altLang="zh-CN" dirty="0"/>
              <a:t>Apache HTTP Server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b="1" dirty="0"/>
              <a:t>Apache HTTP Server</a:t>
            </a:r>
            <a:endParaRPr lang="en-US" altLang="zh-CN" dirty="0"/>
          </a:p>
          <a:p>
            <a:pPr lvl="1"/>
            <a:r>
              <a:rPr lang="en-US" altLang="zh-CN" dirty="0"/>
              <a:t>commonly referred to as </a:t>
            </a:r>
            <a:r>
              <a:rPr lang="en-US" altLang="zh-CN" b="1" dirty="0"/>
              <a:t>Apache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tx2"/>
                </a:solidFill>
              </a:rPr>
              <a:t>(/</a:t>
            </a:r>
            <a:r>
              <a:rPr lang="en-US" altLang="zh-CN" dirty="0" err="1">
                <a:solidFill>
                  <a:schemeClr val="tx2"/>
                </a:solidFill>
              </a:rPr>
              <a:t>əˈpætʃi</a:t>
            </a:r>
            <a:r>
              <a:rPr lang="en-US" altLang="zh-CN" dirty="0">
                <a:solidFill>
                  <a:schemeClr val="tx2"/>
                </a:solidFill>
              </a:rPr>
              <a:t>ː/ </a:t>
            </a:r>
            <a:r>
              <a:rPr lang="en-US" altLang="zh-CN" i="1" dirty="0">
                <a:solidFill>
                  <a:schemeClr val="tx2"/>
                </a:solidFill>
              </a:rPr>
              <a:t>ə-</a:t>
            </a:r>
            <a:r>
              <a:rPr lang="en-US" altLang="zh-CN" b="1" i="1" cap="small" dirty="0">
                <a:solidFill>
                  <a:schemeClr val="tx2"/>
                </a:solidFill>
              </a:rPr>
              <a:t>PA</a:t>
            </a:r>
            <a:r>
              <a:rPr lang="en-US" altLang="zh-CN" i="1" dirty="0">
                <a:solidFill>
                  <a:schemeClr val="tx2"/>
                </a:solidFill>
              </a:rPr>
              <a:t>-</a:t>
            </a:r>
            <a:r>
              <a:rPr lang="en-US" altLang="zh-CN" i="1" dirty="0" err="1">
                <a:solidFill>
                  <a:schemeClr val="tx2"/>
                </a:solidFill>
              </a:rPr>
              <a:t>chee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is a web server application notable for playing a key role in the initial growth of the World Wide Web User enters interacts with a web page.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18" y="2247714"/>
            <a:ext cx="6669360" cy="19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 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bin/</a:t>
            </a:r>
            <a:r>
              <a:rPr lang="en-US" altLang="zh-CN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httpd.exe</a:t>
            </a:r>
            <a:r>
              <a:rPr lang="zh-CN" alt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(on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Windows)</a:t>
            </a:r>
            <a:endParaRPr lang="en-US" altLang="zh-CN" dirty="0"/>
          </a:p>
          <a:p>
            <a:pPr lvl="1"/>
            <a:r>
              <a:rPr lang="en-US" altLang="zh-CN" dirty="0"/>
              <a:t>The Apache HTTP Server will be running in a command window.</a:t>
            </a:r>
          </a:p>
          <a:p>
            <a:r>
              <a:rPr lang="en-US" altLang="zh-CN" dirty="0"/>
              <a:t>Run </a:t>
            </a:r>
            <a:r>
              <a:rPr lang="en-US" altLang="zh-CN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apachectl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r>
              <a:rPr lang="zh-CN" alt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(on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Mac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OS)</a:t>
            </a:r>
            <a:endParaRPr lang="en-US" altLang="zh-CN" dirty="0"/>
          </a:p>
          <a:p>
            <a:pPr lvl="1"/>
            <a:r>
              <a:rPr lang="en-US" altLang="zh-CN" dirty="0"/>
              <a:t>Mac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built-in Apache HTTP Server.</a:t>
            </a:r>
          </a:p>
          <a:p>
            <a:endParaRPr lang="en-US" altLang="zh-CN" dirty="0"/>
          </a:p>
          <a:p>
            <a:r>
              <a:rPr lang="en-US" altLang="zh-CN" dirty="0"/>
              <a:t>Browse 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http://localhost</a:t>
            </a:r>
          </a:p>
          <a:p>
            <a:pPr lvl="1"/>
            <a:r>
              <a:rPr lang="en-US" altLang="zh-CN" dirty="0"/>
              <a:t>If the Apache HTTP Server is correctly deployed, you will see: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Shutdown </a:t>
            </a:r>
            <a:r>
              <a:rPr lang="en-US" altLang="zh-CN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apachectl</a:t>
            </a:r>
            <a:r>
              <a:rPr lang="en-US" altLang="zh-CN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stop</a:t>
            </a:r>
            <a:r>
              <a:rPr lang="zh-CN" alt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(on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Mac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OS)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59" y="3219822"/>
            <a:ext cx="5859270" cy="6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PHP</a:t>
            </a:r>
          </a:p>
          <a:p>
            <a:pPr lvl="1"/>
            <a:r>
              <a:rPr lang="en-US" altLang="zh-CN" sz="1600" dirty="0"/>
              <a:t>Hypertext Preprocessor</a:t>
            </a:r>
          </a:p>
          <a:p>
            <a:pPr lvl="1"/>
            <a:r>
              <a:rPr lang="en-US" altLang="zh-CN" sz="1600" dirty="0"/>
              <a:t>PHP is a popular general-purpose scripting language that is especially suited to web development.</a:t>
            </a:r>
          </a:p>
          <a:p>
            <a:pPr lvl="1"/>
            <a:r>
              <a:rPr lang="en-US" altLang="zh-CN" sz="1600" dirty="0"/>
              <a:t>Fast, flexible and pragmatic, PHP powers everything from your blog to the most popular websites in the world.</a:t>
            </a:r>
          </a:p>
          <a:p>
            <a:pPr lvl="1"/>
            <a:endParaRPr lang="en-US" altLang="zh-CN" sz="1600" dirty="0"/>
          </a:p>
          <a:p>
            <a:pPr marL="1028700" lvl="3" indent="0">
              <a:buNone/>
            </a:pPr>
            <a:r>
              <a:rPr lang="en-US" altLang="zh-CN" sz="1600" dirty="0"/>
              <a:t>				</a:t>
            </a:r>
            <a:r>
              <a:rPr lang="en-US" altLang="zh-CN" sz="1600" i="1" dirty="0"/>
              <a:t>From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http://www.php.net/</a:t>
            </a:r>
            <a:endParaRPr lang="en-US" altLang="zh-CN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28700" lvl="3" indent="0">
              <a:buNone/>
            </a:pPr>
            <a:endParaRPr lang="en-US" altLang="zh-CN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sz="1600" dirty="0"/>
              <a:t>LAMP</a:t>
            </a:r>
          </a:p>
          <a:p>
            <a:pPr lvl="2"/>
            <a:r>
              <a:rPr lang="en-US" altLang="zh-CN" sz="1400" dirty="0"/>
              <a:t>Linux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Apache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MySQL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PHP/Python/Perl</a:t>
            </a:r>
          </a:p>
          <a:p>
            <a:pPr lvl="2"/>
            <a:r>
              <a:rPr lang="en-US" altLang="zh-CN" sz="1400" dirty="0">
                <a:solidFill>
                  <a:srgbClr val="FF0000"/>
                </a:solidFill>
              </a:rPr>
              <a:t>Facebook,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Yahoo,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Weibo</a:t>
            </a:r>
            <a:endParaRPr lang="en-US" altLang="zh-CN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400300" lvl="7" indent="0">
              <a:buNone/>
            </a:pPr>
            <a:r>
              <a:rPr lang="en-US" altLang="zh-CN" sz="2800" b="1" i="1" dirty="0">
                <a:solidFill>
                  <a:schemeClr val="tx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                           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38" y="3381840"/>
            <a:ext cx="16573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Rails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Ruby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Rails</a:t>
            </a:r>
          </a:p>
          <a:p>
            <a:pPr lvl="1"/>
            <a:r>
              <a:rPr lang="en-US" altLang="zh-CN" dirty="0"/>
              <a:t>Rails is a web application development framework written in the Ruby language. </a:t>
            </a:r>
          </a:p>
          <a:p>
            <a:pPr lvl="1"/>
            <a:r>
              <a:rPr lang="en-US" altLang="zh-CN" dirty="0"/>
              <a:t>It is designed to make programming web applications easier by making assumptions about what every developer needs to get started. </a:t>
            </a:r>
          </a:p>
          <a:p>
            <a:pPr lvl="1"/>
            <a:r>
              <a:rPr lang="en-US" altLang="zh-CN" dirty="0"/>
              <a:t>It allows you to write less code while accomplishing more than many other languages and frameworks. </a:t>
            </a:r>
          </a:p>
          <a:p>
            <a:pPr lvl="1"/>
            <a:r>
              <a:rPr kumimoji="1" lang="en-US" altLang="zh-CN" dirty="0">
                <a:hlinkClick r:id="rId2"/>
              </a:rPr>
              <a:t>http://rubyonrails.org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lang="en-US" altLang="zh-CN" dirty="0"/>
              <a:t>If you run bin/rails routes, you'll see that it has defined routes for all the standard RESTful actions.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Github</a:t>
            </a:r>
            <a:r>
              <a:rPr kumimoji="1" lang="en-US" altLang="zh-CN" dirty="0">
                <a:solidFill>
                  <a:srgbClr val="FF0000"/>
                </a:solidFill>
              </a:rPr>
              <a:t>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Airbnb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406481"/>
            <a:ext cx="2933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Frameworks for Python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Popular Python</a:t>
            </a:r>
            <a:r>
              <a:rPr lang="zh-CN" altLang="en-US" dirty="0"/>
              <a:t> </a:t>
            </a:r>
            <a:r>
              <a:rPr lang="en-US" altLang="zh-CN" dirty="0"/>
              <a:t>Full-Stack Frameworks</a:t>
            </a:r>
          </a:p>
          <a:p>
            <a:r>
              <a:rPr lang="en-US" altLang="zh-CN" dirty="0" err="1"/>
              <a:t>Diango</a:t>
            </a:r>
            <a:endParaRPr lang="en-US" altLang="zh-CN" dirty="0"/>
          </a:p>
          <a:p>
            <a:pPr lvl="1"/>
            <a:r>
              <a:rPr lang="en-US" altLang="zh-CN" dirty="0"/>
              <a:t>Django is a high-level Python Web framework that encourages rapid development and clean, pragmatic design.</a:t>
            </a:r>
          </a:p>
          <a:p>
            <a:pPr lvl="1"/>
            <a:endParaRPr lang="en-US" altLang="zh-CN" dirty="0"/>
          </a:p>
          <a:p>
            <a:r>
              <a:rPr lang="en-US" altLang="zh-CN" dirty="0" err="1"/>
              <a:t>TurboGears</a:t>
            </a:r>
            <a:r>
              <a:rPr lang="en-US" altLang="zh-CN" dirty="0"/>
              <a:t> 2 </a:t>
            </a:r>
          </a:p>
          <a:p>
            <a:pPr lvl="1"/>
            <a:r>
              <a:rPr lang="en-US" altLang="zh-CN" dirty="0" err="1"/>
              <a:t>TurboGears</a:t>
            </a:r>
            <a:r>
              <a:rPr lang="en-US" altLang="zh-CN" dirty="0"/>
              <a:t> 2 is built on top of the experience of several next generation web frameworks including </a:t>
            </a:r>
            <a:r>
              <a:rPr lang="en-US" altLang="zh-CN" dirty="0" err="1"/>
              <a:t>TurboGears</a:t>
            </a:r>
            <a:r>
              <a:rPr lang="en-US" altLang="zh-CN" dirty="0"/>
              <a:t> 1 (of course), Django, and Rails. 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Web2py </a:t>
            </a:r>
          </a:p>
          <a:p>
            <a:pPr lvl="1"/>
            <a:r>
              <a:rPr lang="en-US" altLang="zh-CN" dirty="0"/>
              <a:t>Free open source full-stack framework for rapid development of fast, scalable, secure and portable database-driven web-based applications. Written and programmable in Python.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You</a:t>
            </a:r>
            <a:r>
              <a:rPr kumimoji="1" lang="en-US" altLang="zh-Hans" dirty="0">
                <a:solidFill>
                  <a:srgbClr val="FF0000"/>
                </a:solidFill>
              </a:rPr>
              <a:t>T</a:t>
            </a:r>
            <a:r>
              <a:rPr kumimoji="1" lang="en-US" altLang="zh-CN" dirty="0">
                <a:solidFill>
                  <a:srgbClr val="FF0000"/>
                </a:solidFill>
              </a:rPr>
              <a:t>ube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98" y="1795196"/>
            <a:ext cx="2476562" cy="486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486" y="2913122"/>
            <a:ext cx="2471333" cy="5389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23" y="4145719"/>
            <a:ext cx="3250502" cy="4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Node.js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Node.js</a:t>
            </a:r>
            <a:endParaRPr lang="en-US" altLang="zh-CN" dirty="0"/>
          </a:p>
          <a:p>
            <a:pPr lvl="1"/>
            <a:r>
              <a:rPr lang="en-US" altLang="zh-CN" sz="1400" dirty="0" err="1"/>
              <a:t>Node.js</a:t>
            </a:r>
            <a:r>
              <a:rPr lang="en-US" altLang="zh-CN" sz="1400" dirty="0"/>
              <a:t> </a:t>
            </a:r>
            <a:r>
              <a:rPr lang="en-US" altLang="zh-CN" sz="1400" baseline="30000" dirty="0"/>
              <a:t>®</a:t>
            </a:r>
            <a:r>
              <a:rPr lang="en-US" altLang="zh-CN" sz="1400" dirty="0"/>
              <a:t> is a JavaScript runtime built on Chrome's V8 JavaScript engine. </a:t>
            </a:r>
          </a:p>
          <a:p>
            <a:pPr lvl="1"/>
            <a:r>
              <a:rPr lang="en-US" altLang="zh-CN" sz="1400" dirty="0" err="1"/>
              <a:t>Node.js</a:t>
            </a:r>
            <a:r>
              <a:rPr lang="en-US" altLang="zh-CN" sz="1400" dirty="0"/>
              <a:t> uses an event-driven, non-blocking I/O model that makes it lightweight and efficient. </a:t>
            </a:r>
          </a:p>
          <a:p>
            <a:pPr lvl="1"/>
            <a:r>
              <a:rPr lang="en-US" altLang="zh-CN" sz="1400" dirty="0" err="1"/>
              <a:t>Node.js</a:t>
            </a:r>
            <a:r>
              <a:rPr lang="en-US" altLang="zh-CN" sz="1400" dirty="0"/>
              <a:t>' package ecosystem, npm, is the largest ecosystem of open source libraries in the world.</a:t>
            </a:r>
          </a:p>
          <a:p>
            <a:pPr lvl="1"/>
            <a:endParaRPr kumimoji="1" lang="en-US" altLang="zh-CN" sz="1400" dirty="0"/>
          </a:p>
          <a:p>
            <a:pPr lvl="1"/>
            <a:endParaRPr kumimoji="1" lang="en-US" altLang="zh-CN" sz="1400" dirty="0"/>
          </a:p>
          <a:p>
            <a:pPr lvl="1"/>
            <a:endParaRPr kumimoji="1" lang="en-US" altLang="zh-CN" sz="1400" dirty="0"/>
          </a:p>
          <a:p>
            <a:pPr lvl="1"/>
            <a:r>
              <a:rPr kumimoji="1" lang="en-US" altLang="zh-CN" sz="1400" dirty="0"/>
              <a:t>Emerging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Technology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7" y="2679762"/>
            <a:ext cx="2231798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.NET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Another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heavy-weight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framework</a:t>
            </a:r>
          </a:p>
          <a:p>
            <a:pPr lvl="1"/>
            <a:r>
              <a:rPr kumimoji="1" lang="en-US" altLang="zh-CN" sz="1600" dirty="0"/>
              <a:t>An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alternative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Java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EE</a:t>
            </a:r>
          </a:p>
          <a:p>
            <a:pPr lvl="1"/>
            <a:r>
              <a:rPr kumimoji="1" lang="en-US" altLang="zh-CN" sz="1600" dirty="0" err="1">
                <a:solidFill>
                  <a:srgbClr val="FF0000"/>
                </a:solidFill>
              </a:rPr>
              <a:t>Stackoverflow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17" y="2192731"/>
            <a:ext cx="5814165" cy="2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.NET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03598"/>
            <a:ext cx="6615354" cy="35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97B99-170B-C644-8FB6-63241172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8C6D-775D-C748-B115-403D659E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Web applications are of the following types:</a:t>
            </a:r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Presentation-oriented</a:t>
            </a:r>
            <a:r>
              <a:rPr lang="en" altLang="zh-CN" dirty="0"/>
              <a:t>: A presentation-oriented web application generates </a:t>
            </a:r>
            <a:r>
              <a:rPr lang="en" altLang="zh-CN" dirty="0">
                <a:solidFill>
                  <a:srgbClr val="FF0000"/>
                </a:solidFill>
              </a:rPr>
              <a:t>interactive web pages </a:t>
            </a:r>
            <a:r>
              <a:rPr lang="en" altLang="zh-CN" dirty="0"/>
              <a:t>containing various types of markup language (HTML, XHTML, XML, and so on) and dynamic content in response to requests. </a:t>
            </a:r>
          </a:p>
          <a:p>
            <a:pPr lvl="1"/>
            <a:r>
              <a:rPr lang="en" altLang="zh-CN" dirty="0">
                <a:solidFill>
                  <a:srgbClr val="FF0000"/>
                </a:solidFill>
              </a:rPr>
              <a:t>Service-oriented</a:t>
            </a:r>
            <a:r>
              <a:rPr lang="en" altLang="zh-CN" dirty="0"/>
              <a:t>: A service-oriented web application implements the </a:t>
            </a:r>
            <a:r>
              <a:rPr lang="en" altLang="zh-CN" dirty="0">
                <a:solidFill>
                  <a:srgbClr val="FF0000"/>
                </a:solidFill>
              </a:rPr>
              <a:t>endpoint of a web service</a:t>
            </a:r>
            <a:r>
              <a:rPr lang="en" altLang="zh-CN" dirty="0"/>
              <a:t>. Presentation-oriented applications are often clients of service-oriented web applications.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2A3041-6008-EF46-8352-1E44E2CA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3BFFF-605C-CF42-A99F-B7B6EFD9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19" y="3111810"/>
            <a:ext cx="483156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Erlang</a:t>
            </a:r>
            <a:endParaRPr lang="en-US" altLang="zh-CN" dirty="0"/>
          </a:p>
          <a:p>
            <a:pPr lvl="1"/>
            <a:r>
              <a:rPr lang="en-US" altLang="zh-CN" dirty="0" err="1"/>
              <a:t>Erlang</a:t>
            </a:r>
            <a:r>
              <a:rPr lang="en-US" altLang="zh-CN" dirty="0"/>
              <a:t> is a programming language used to build massively scalable soft real-time systems with requirements on high availability. 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Scala</a:t>
            </a:r>
          </a:p>
          <a:p>
            <a:pPr lvl="1"/>
            <a:r>
              <a:rPr lang="en-US" altLang="zh-CN" dirty="0"/>
              <a:t>Construct elegant class hierarchies for maximum code reuse and extensibility, implement their behavior using higher-order functions. Or anything in-between.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Go</a:t>
            </a:r>
            <a:r>
              <a:rPr lang="zh-CN" altLang="zh-CN" dirty="0"/>
              <a:t> </a:t>
            </a:r>
          </a:p>
          <a:p>
            <a:pPr lvl="1"/>
            <a:r>
              <a:rPr lang="en-US" altLang="zh-CN" dirty="0"/>
              <a:t>Go is an open source programming language that makes it easy to build simple, reliable, and efficient software.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72" y="1545636"/>
            <a:ext cx="571500" cy="485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44" y="2895786"/>
            <a:ext cx="1264728" cy="5129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04" y="3859032"/>
            <a:ext cx="1614209" cy="9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HTTP functions as a request–response protocol in the client–server computing model. 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A web browser</a:t>
            </a:r>
            <a:r>
              <a:rPr lang="en-US" altLang="zh-CN" sz="1800" dirty="0"/>
              <a:t>, for example, may be the </a:t>
            </a:r>
            <a:r>
              <a:rPr lang="en-US" altLang="zh-CN" sz="1800" i="1" dirty="0">
                <a:solidFill>
                  <a:srgbClr val="FF0000"/>
                </a:solidFill>
              </a:rPr>
              <a:t>client</a:t>
            </a:r>
            <a:r>
              <a:rPr lang="en-US" altLang="zh-CN" sz="1800" dirty="0"/>
              <a:t> and </a:t>
            </a:r>
            <a:r>
              <a:rPr lang="en-US" altLang="zh-CN" sz="1800" dirty="0">
                <a:solidFill>
                  <a:srgbClr val="FF0000"/>
                </a:solidFill>
              </a:rPr>
              <a:t>an application </a:t>
            </a:r>
            <a:r>
              <a:rPr lang="en-US" altLang="zh-CN" sz="1800" dirty="0"/>
              <a:t>running on a computer hosting a website may be the </a:t>
            </a:r>
            <a:r>
              <a:rPr lang="en-US" altLang="zh-CN" sz="1800" i="1" dirty="0">
                <a:solidFill>
                  <a:srgbClr val="FF0000"/>
                </a:solidFill>
              </a:rPr>
              <a:t>server</a:t>
            </a:r>
            <a:r>
              <a:rPr lang="en-US" altLang="zh-CN" sz="1800" dirty="0"/>
              <a:t>. </a:t>
            </a:r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The client submits an HTTP </a:t>
            </a:r>
            <a:r>
              <a:rPr lang="en-US" altLang="zh-CN" sz="1800" i="1" dirty="0">
                <a:solidFill>
                  <a:srgbClr val="FF0000"/>
                </a:solidFill>
              </a:rPr>
              <a:t>request</a:t>
            </a:r>
            <a:r>
              <a:rPr lang="en-US" altLang="zh-CN" sz="1800" dirty="0"/>
              <a:t> message to the server. </a:t>
            </a:r>
          </a:p>
          <a:p>
            <a:pPr lvl="1"/>
            <a:r>
              <a:rPr lang="en-US" altLang="zh-CN" sz="1800" dirty="0"/>
              <a:t>The server, which provides </a:t>
            </a:r>
            <a:r>
              <a:rPr lang="en-US" altLang="zh-CN" sz="1800" i="1" dirty="0">
                <a:solidFill>
                  <a:srgbClr val="FF0000"/>
                </a:solidFill>
              </a:rPr>
              <a:t>resources</a:t>
            </a:r>
            <a:r>
              <a:rPr lang="en-US" altLang="zh-CN" sz="1800" dirty="0"/>
              <a:t> such as HTML files and other content, or performs other functions on behalf of the client, returns a </a:t>
            </a:r>
            <a:r>
              <a:rPr lang="en-US" altLang="zh-CN" sz="1800" i="1" dirty="0">
                <a:solidFill>
                  <a:srgbClr val="FF0000"/>
                </a:solidFill>
              </a:rPr>
              <a:t>response</a:t>
            </a:r>
            <a:r>
              <a:rPr lang="en-US" altLang="zh-CN" sz="1800" dirty="0"/>
              <a:t> message to the client. </a:t>
            </a:r>
          </a:p>
          <a:p>
            <a:pPr lvl="2"/>
            <a:r>
              <a:rPr lang="en-US" altLang="zh-CN" sz="1600" dirty="0"/>
              <a:t>The response contains completion status information about the request and may also contain requested content in its message body.</a:t>
            </a:r>
          </a:p>
          <a:p>
            <a:pPr lvl="2"/>
            <a:endParaRPr kumimoji="1" lang="en-US" altLang="zh-CN" sz="1600" dirty="0"/>
          </a:p>
          <a:p>
            <a:pPr lvl="1"/>
            <a:r>
              <a:rPr lang="en-US" altLang="zh-CN" sz="1800" dirty="0"/>
              <a:t>A web browser is an example of a </a:t>
            </a:r>
            <a:r>
              <a:rPr lang="en-US" altLang="zh-CN" sz="1800" i="1" dirty="0">
                <a:solidFill>
                  <a:srgbClr val="FF0000"/>
                </a:solidFill>
              </a:rPr>
              <a:t>user agent</a:t>
            </a:r>
            <a:r>
              <a:rPr lang="en-US" altLang="zh-CN" sz="1800" dirty="0"/>
              <a:t> </a:t>
            </a:r>
            <a:r>
              <a:rPr lang="en-US" altLang="zh-CN" sz="1800" dirty="0">
                <a:solidFill>
                  <a:srgbClr val="FF0000"/>
                </a:solidFill>
              </a:rPr>
              <a:t>(UA)</a:t>
            </a:r>
            <a:r>
              <a:rPr lang="en-US" altLang="zh-CN" sz="1800" dirty="0"/>
              <a:t>. </a:t>
            </a:r>
          </a:p>
          <a:p>
            <a:pPr lvl="2"/>
            <a:r>
              <a:rPr lang="en-US" altLang="zh-CN" sz="1600" dirty="0"/>
              <a:t>Other types of user agent include the indexing software used by search providers (web crawlers), voice browsers, mobile apps, and other software that accesses, consumes, or displays web content.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2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HTTP resources are identified and located on the network by </a:t>
            </a:r>
            <a:r>
              <a:rPr lang="en-US" altLang="zh-CN" sz="2000" dirty="0">
                <a:solidFill>
                  <a:srgbClr val="FF0000"/>
                </a:solidFill>
              </a:rPr>
              <a:t>Uniform Resource Locators (URLs), </a:t>
            </a:r>
          </a:p>
          <a:p>
            <a:pPr lvl="1"/>
            <a:r>
              <a:rPr lang="en-US" altLang="zh-CN" sz="1600" dirty="0"/>
              <a:t>using the Uniform Resource Identifiers (URI's) schemes </a:t>
            </a:r>
            <a:r>
              <a:rPr lang="en-US" altLang="zh-CN" sz="1600" i="1" dirty="0">
                <a:solidFill>
                  <a:srgbClr val="FF0000"/>
                </a:solidFill>
              </a:rPr>
              <a:t>http</a:t>
            </a:r>
            <a:r>
              <a:rPr lang="en-US" altLang="zh-CN" sz="1600" dirty="0"/>
              <a:t> and </a:t>
            </a:r>
            <a:r>
              <a:rPr lang="en-US" altLang="zh-CN" sz="1600" i="1" dirty="0">
                <a:solidFill>
                  <a:srgbClr val="FF0000"/>
                </a:solidFill>
              </a:rPr>
              <a:t>https</a:t>
            </a:r>
            <a:r>
              <a:rPr lang="en-US" altLang="zh-CN" sz="1600" dirty="0"/>
              <a:t>. </a:t>
            </a:r>
          </a:p>
          <a:p>
            <a:pPr lvl="1"/>
            <a:r>
              <a:rPr lang="en-US" altLang="zh-CN" sz="1600" dirty="0"/>
              <a:t>URIs and hyperlinks in HTML documents form inter-linked hypertext documents.</a:t>
            </a:r>
          </a:p>
          <a:p>
            <a:endParaRPr lang="en-US" altLang="zh-CN" sz="2000" dirty="0"/>
          </a:p>
          <a:p>
            <a:r>
              <a:rPr lang="en-US" altLang="zh-CN" sz="2000" dirty="0"/>
              <a:t>Every HTTP URL conforms to the syntax of a generic </a:t>
            </a:r>
            <a:r>
              <a:rPr lang="en-US" altLang="zh-CN" sz="2000" dirty="0">
                <a:solidFill>
                  <a:srgbClr val="FF0000"/>
                </a:solidFill>
              </a:rPr>
              <a:t>URI</a:t>
            </a:r>
            <a:r>
              <a:rPr lang="en-US" altLang="zh-CN" sz="2000" dirty="0"/>
              <a:t>. A generic URI is of the form:</a:t>
            </a:r>
          </a:p>
          <a:p>
            <a:pPr lvl="1"/>
            <a:r>
              <a:rPr lang="en-US" altLang="zh-CN" sz="1600" dirty="0">
                <a:solidFill>
                  <a:schemeClr val="tx2"/>
                </a:solidFill>
              </a:rPr>
              <a:t>scheme:[//[</a:t>
            </a:r>
            <a:r>
              <a:rPr lang="en-US" altLang="zh-CN" sz="1600" dirty="0" err="1">
                <a:solidFill>
                  <a:schemeClr val="tx2"/>
                </a:solidFill>
              </a:rPr>
              <a:t>user:password</a:t>
            </a:r>
            <a:r>
              <a:rPr lang="en-US" altLang="zh-CN" sz="1600" dirty="0">
                <a:solidFill>
                  <a:schemeClr val="tx2"/>
                </a:solidFill>
              </a:rPr>
              <a:t>@]host[:port]][/]path[?query][#fragment]</a:t>
            </a:r>
          </a:p>
          <a:p>
            <a:pPr lvl="1"/>
            <a:endParaRPr lang="en-US" altLang="zh-CN" sz="1600" dirty="0"/>
          </a:p>
          <a:p>
            <a:pPr lvl="1"/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example:</a:t>
            </a:r>
          </a:p>
          <a:p>
            <a:pPr lvl="1"/>
            <a:r>
              <a:rPr lang="en-US" altLang="zh-CN" sz="1600" dirty="0">
                <a:solidFill>
                  <a:schemeClr val="tx2"/>
                </a:solidFill>
              </a:rPr>
              <a:t>https://</a:t>
            </a:r>
            <a:r>
              <a:rPr lang="en-US" altLang="zh-CN" sz="1600" dirty="0" err="1">
                <a:solidFill>
                  <a:schemeClr val="tx2"/>
                </a:solidFill>
              </a:rPr>
              <a:t>en.wikipedia.org</a:t>
            </a:r>
            <a:r>
              <a:rPr lang="en-US" altLang="zh-CN" sz="1600" dirty="0">
                <a:solidFill>
                  <a:schemeClr val="tx2"/>
                </a:solidFill>
              </a:rPr>
              <a:t>/wiki/</a:t>
            </a:r>
            <a:r>
              <a:rPr lang="en-US" altLang="zh-CN" sz="1600" dirty="0" err="1">
                <a:solidFill>
                  <a:schemeClr val="tx2"/>
                </a:solidFill>
              </a:rPr>
              <a:t>Uniform_Resource_Locator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2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Uniform Resource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scheme:[//[</a:t>
            </a:r>
            <a:r>
              <a:rPr lang="en-US" altLang="zh-CN" b="1" dirty="0" err="1">
                <a:solidFill>
                  <a:schemeClr val="tx2"/>
                </a:solidFill>
              </a:rPr>
              <a:t>user:password</a:t>
            </a:r>
            <a:r>
              <a:rPr lang="en-US" altLang="zh-CN" b="1" dirty="0">
                <a:solidFill>
                  <a:schemeClr val="tx2"/>
                </a:solidFill>
              </a:rPr>
              <a:t>@]host[:port]][/]path[?query][#fragment]</a:t>
            </a:r>
          </a:p>
          <a:p>
            <a:pPr lvl="1"/>
            <a:r>
              <a:rPr lang="en-US" altLang="zh-CN" sz="1800" b="1" dirty="0"/>
              <a:t>scheme</a:t>
            </a:r>
            <a:r>
              <a:rPr lang="en-US" altLang="zh-CN" sz="1800" dirty="0"/>
              <a:t>, </a:t>
            </a:r>
          </a:p>
          <a:p>
            <a:pPr lvl="2"/>
            <a:r>
              <a:rPr lang="en-US" altLang="zh-CN" sz="1600" dirty="0"/>
              <a:t>consisting of a sequence of characters beginning with a letter and followed by any combination of letters, digits, plus (+), period (.), or hyphen (-). </a:t>
            </a:r>
          </a:p>
          <a:p>
            <a:pPr lvl="2"/>
            <a:r>
              <a:rPr lang="en-US" altLang="zh-CN" sz="1600" dirty="0"/>
              <a:t>It is followed by a </a:t>
            </a:r>
            <a:r>
              <a:rPr lang="en-US" altLang="zh-CN" sz="1600" dirty="0">
                <a:solidFill>
                  <a:srgbClr val="FF0000"/>
                </a:solidFill>
              </a:rPr>
              <a:t>colon</a:t>
            </a:r>
            <a:r>
              <a:rPr lang="en-US" altLang="zh-CN" sz="1600" dirty="0"/>
              <a:t> (:). </a:t>
            </a:r>
          </a:p>
          <a:p>
            <a:pPr lvl="2"/>
            <a:r>
              <a:rPr lang="en-US" altLang="zh-CN" sz="1600" dirty="0"/>
              <a:t>Examples of popular schemes include </a:t>
            </a:r>
            <a:r>
              <a:rPr lang="en-US" altLang="zh-CN" sz="1600" dirty="0">
                <a:solidFill>
                  <a:srgbClr val="FF0000"/>
                </a:solidFill>
              </a:rPr>
              <a:t>http, ftp, mailto, file, data</a:t>
            </a:r>
            <a:r>
              <a:rPr lang="en-US" altLang="zh-CN" sz="1600" dirty="0"/>
              <a:t>, and </a:t>
            </a:r>
            <a:r>
              <a:rPr lang="en-US" altLang="zh-CN" sz="1600" dirty="0">
                <a:solidFill>
                  <a:srgbClr val="FF0000"/>
                </a:solidFill>
              </a:rPr>
              <a:t>irc</a:t>
            </a:r>
            <a:r>
              <a:rPr lang="en-US" altLang="zh-CN" sz="1600" dirty="0"/>
              <a:t>. </a:t>
            </a:r>
          </a:p>
          <a:p>
            <a:pPr lvl="1"/>
            <a:r>
              <a:rPr lang="en-US" altLang="zh-CN" sz="1800" dirty="0"/>
              <a:t>Two slashes (//)</a:t>
            </a:r>
          </a:p>
          <a:p>
            <a:pPr lvl="2"/>
            <a:r>
              <a:rPr lang="en-US" altLang="zh-CN" sz="1600" dirty="0"/>
              <a:t>This is required by some schemes and not required by some others. </a:t>
            </a:r>
          </a:p>
          <a:p>
            <a:pPr lvl="1"/>
            <a:r>
              <a:rPr lang="en-US" altLang="zh-CN" sz="1800" dirty="0"/>
              <a:t>An </a:t>
            </a:r>
            <a:r>
              <a:rPr lang="en-US" altLang="zh-CN" sz="1800" b="1" dirty="0"/>
              <a:t>authority part</a:t>
            </a:r>
            <a:r>
              <a:rPr lang="en-US" altLang="zh-CN" sz="1800" dirty="0"/>
              <a:t>, comprising:</a:t>
            </a:r>
          </a:p>
          <a:p>
            <a:pPr lvl="2"/>
            <a:r>
              <a:rPr lang="en-US" altLang="zh-CN" sz="1600" dirty="0"/>
              <a:t>An optional </a:t>
            </a:r>
            <a:r>
              <a:rPr lang="en-US" altLang="zh-CN" sz="1600" dirty="0">
                <a:solidFill>
                  <a:srgbClr val="FF0000"/>
                </a:solidFill>
              </a:rPr>
              <a:t>authentication</a:t>
            </a:r>
            <a:r>
              <a:rPr lang="en-US" altLang="zh-CN" sz="1600" dirty="0"/>
              <a:t> section of a</a:t>
            </a:r>
            <a:r>
              <a:rPr lang="en-US" altLang="zh-CN" sz="1600" dirty="0">
                <a:solidFill>
                  <a:srgbClr val="FF0000"/>
                </a:solidFill>
              </a:rPr>
              <a:t> user name</a:t>
            </a:r>
            <a:r>
              <a:rPr lang="en-US" altLang="zh-CN" sz="1600" dirty="0"/>
              <a:t> and </a:t>
            </a:r>
            <a:r>
              <a:rPr lang="en-US" altLang="zh-CN" sz="1600" dirty="0">
                <a:solidFill>
                  <a:srgbClr val="FF0000"/>
                </a:solidFill>
              </a:rPr>
              <a:t>password</a:t>
            </a:r>
            <a:r>
              <a:rPr lang="en-US" altLang="zh-CN" sz="1600" dirty="0"/>
              <a:t>, separated by a </a:t>
            </a:r>
            <a:r>
              <a:rPr lang="en-US" altLang="zh-CN" sz="1600" dirty="0">
                <a:solidFill>
                  <a:srgbClr val="FF0000"/>
                </a:solidFill>
              </a:rPr>
              <a:t>colon</a:t>
            </a:r>
            <a:r>
              <a:rPr lang="en-US" altLang="zh-CN" sz="1600" dirty="0"/>
              <a:t>, followed by an at symbol (</a:t>
            </a:r>
            <a:r>
              <a:rPr lang="en-US" altLang="zh-CN" sz="1600" dirty="0">
                <a:solidFill>
                  <a:srgbClr val="FF0000"/>
                </a:solidFill>
              </a:rPr>
              <a:t>@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800" dirty="0"/>
              <a:t>A "</a:t>
            </a:r>
            <a:r>
              <a:rPr lang="en-US" altLang="zh-CN" sz="1800" b="1" dirty="0"/>
              <a:t>host</a:t>
            </a:r>
            <a:r>
              <a:rPr lang="en-US" altLang="zh-CN" sz="1800" dirty="0"/>
              <a:t>", </a:t>
            </a:r>
          </a:p>
          <a:p>
            <a:pPr lvl="2"/>
            <a:r>
              <a:rPr lang="en-US" altLang="zh-CN" sz="1600" dirty="0"/>
              <a:t>consisting of either a </a:t>
            </a:r>
            <a:r>
              <a:rPr lang="en-US" altLang="zh-CN" sz="1600" dirty="0">
                <a:solidFill>
                  <a:srgbClr val="FF0000"/>
                </a:solidFill>
              </a:rPr>
              <a:t>registered name </a:t>
            </a:r>
            <a:r>
              <a:rPr lang="en-US" altLang="zh-CN" sz="1600" dirty="0"/>
              <a:t>(including but not limited to a hostname), or an </a:t>
            </a:r>
            <a:r>
              <a:rPr lang="en-US" altLang="zh-CN" sz="1600" dirty="0">
                <a:solidFill>
                  <a:srgbClr val="FF0000"/>
                </a:solidFill>
              </a:rPr>
              <a:t>IP address</a:t>
            </a:r>
            <a:r>
              <a:rPr lang="en-US" altLang="zh-CN" sz="1600" dirty="0"/>
              <a:t>. </a:t>
            </a:r>
          </a:p>
          <a:p>
            <a:pPr lvl="2"/>
            <a:r>
              <a:rPr lang="en-US" altLang="zh-CN" sz="1600" dirty="0"/>
              <a:t>An optional </a:t>
            </a:r>
            <a:r>
              <a:rPr lang="en-US" altLang="zh-CN" sz="1600" dirty="0">
                <a:solidFill>
                  <a:srgbClr val="FF0000"/>
                </a:solidFill>
              </a:rPr>
              <a:t>port number</a:t>
            </a:r>
            <a:r>
              <a:rPr lang="en-US" altLang="zh-CN" sz="1600" dirty="0"/>
              <a:t>, separated from the hostname by a </a:t>
            </a:r>
            <a:r>
              <a:rPr lang="en-US" altLang="zh-CN" sz="1600" dirty="0">
                <a:solidFill>
                  <a:srgbClr val="FF0000"/>
                </a:solidFill>
              </a:rPr>
              <a:t>colon</a:t>
            </a:r>
          </a:p>
          <a:p>
            <a:pPr lvl="1"/>
            <a:endParaRPr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Uniform Resource Locator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scheme:[//[</a:t>
            </a:r>
            <a:r>
              <a:rPr lang="en-US" altLang="zh-CN" b="1" dirty="0" err="1">
                <a:solidFill>
                  <a:schemeClr val="tx2"/>
                </a:solidFill>
              </a:rPr>
              <a:t>user:password</a:t>
            </a:r>
            <a:r>
              <a:rPr lang="en-US" altLang="zh-CN" b="1" dirty="0">
                <a:solidFill>
                  <a:schemeClr val="tx2"/>
                </a:solidFill>
              </a:rPr>
              <a:t>@]host[:port]][/]path[?query][#fragment]</a:t>
            </a:r>
          </a:p>
          <a:p>
            <a:pPr lvl="1"/>
            <a:r>
              <a:rPr lang="en-US" altLang="zh-CN" sz="1800" dirty="0"/>
              <a:t>A </a:t>
            </a:r>
            <a:r>
              <a:rPr lang="en-US" altLang="zh-CN" sz="1800" b="1" dirty="0"/>
              <a:t>path</a:t>
            </a:r>
            <a:r>
              <a:rPr lang="en-US" altLang="zh-CN" sz="1800" dirty="0"/>
              <a:t>, </a:t>
            </a:r>
          </a:p>
          <a:p>
            <a:pPr lvl="2"/>
            <a:r>
              <a:rPr lang="en-US" altLang="zh-CN" sz="1600" dirty="0"/>
              <a:t>which contains data, usually organized in hierarchical form, that appears as a sequence of segments separated by slashes. </a:t>
            </a:r>
          </a:p>
          <a:p>
            <a:pPr lvl="1"/>
            <a:r>
              <a:rPr lang="en-US" altLang="zh-CN" sz="1800" dirty="0"/>
              <a:t>An optional </a:t>
            </a:r>
            <a:r>
              <a:rPr lang="en-US" altLang="zh-CN" sz="1800" b="1" dirty="0"/>
              <a:t>query</a:t>
            </a:r>
            <a:r>
              <a:rPr lang="en-US" altLang="zh-CN" sz="1800" dirty="0"/>
              <a:t>, </a:t>
            </a:r>
          </a:p>
          <a:p>
            <a:pPr lvl="2"/>
            <a:r>
              <a:rPr lang="en-US" altLang="zh-CN" sz="1600" dirty="0"/>
              <a:t>separated from the preceding part by a </a:t>
            </a:r>
            <a:r>
              <a:rPr lang="en-US" altLang="zh-CN" sz="1600" dirty="0">
                <a:solidFill>
                  <a:srgbClr val="FF0000"/>
                </a:solidFill>
              </a:rPr>
              <a:t>question mark (?), </a:t>
            </a:r>
            <a:r>
              <a:rPr lang="en-US" altLang="zh-CN" sz="1600" dirty="0"/>
              <a:t>containing a query string of non-hierarchical data. </a:t>
            </a:r>
          </a:p>
          <a:p>
            <a:pPr lvl="2"/>
            <a:r>
              <a:rPr lang="en-US" altLang="zh-CN" sz="1600" dirty="0"/>
              <a:t>Its syntax is not well defined, but by convention is most often a sequence of attribute–value pairs</a:t>
            </a:r>
            <a:r>
              <a:rPr lang="zh-CN" altLang="en-US" sz="1600" dirty="0"/>
              <a:t> </a:t>
            </a:r>
            <a:r>
              <a:rPr lang="en-US" altLang="zh-CN" sz="1600" dirty="0"/>
              <a:t>separated by a delimiter.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An optional </a:t>
            </a:r>
            <a:r>
              <a:rPr lang="en-US" altLang="zh-CN" sz="1800" b="1" dirty="0"/>
              <a:t>fragment</a:t>
            </a:r>
            <a:r>
              <a:rPr lang="en-US" altLang="zh-CN" sz="1800" dirty="0"/>
              <a:t>, </a:t>
            </a:r>
          </a:p>
          <a:p>
            <a:pPr lvl="2"/>
            <a:r>
              <a:rPr lang="en-US" altLang="zh-CN" sz="1600" dirty="0"/>
              <a:t>separated from the preceding part by a </a:t>
            </a:r>
            <a:r>
              <a:rPr lang="en-US" altLang="zh-CN" sz="1600" dirty="0">
                <a:solidFill>
                  <a:srgbClr val="FF0000"/>
                </a:solidFill>
              </a:rPr>
              <a:t>hash (#). </a:t>
            </a:r>
            <a:r>
              <a:rPr lang="en-US" altLang="zh-CN" sz="1600" dirty="0"/>
              <a:t>The fragment contains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051720" y="3003798"/>
          <a:ext cx="5616810" cy="845820"/>
        </p:xfrm>
        <a:graphic>
          <a:graphicData uri="http://schemas.openxmlformats.org/drawingml/2006/table">
            <a:tbl>
              <a:tblPr/>
              <a:tblGrid>
                <a:gridCol w="280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Query delimiter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Example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Ampersand (&amp;)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key1=value1&amp;key2=value2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Semicolon (;)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key1=value1;key2=value2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4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Response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ans" sz="1600" b="1" dirty="0">
                <a:hlinkClick r:id="rId2"/>
              </a:rPr>
              <a:t>http://www.example.com/index.html</a:t>
            </a:r>
            <a:endParaRPr lang="en-US" altLang="zh-Hans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Client request</a:t>
            </a:r>
            <a:endParaRPr lang="en-US" altLang="zh-CN" sz="1600" dirty="0"/>
          </a:p>
          <a:p>
            <a:pPr marL="342900" lvl="1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GET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/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8000"/>
                </a:solidFill>
              </a:rPr>
              <a:t>HTTP</a:t>
            </a:r>
            <a:r>
              <a:rPr lang="en-US" altLang="zh-CN" dirty="0">
                <a:solidFill>
                  <a:srgbClr val="666666"/>
                </a:solidFill>
              </a:rPr>
              <a:t>/1.1</a:t>
            </a:r>
            <a:r>
              <a:rPr lang="en-US" altLang="zh-CN" dirty="0"/>
              <a:t>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Host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</a:t>
            </a:r>
            <a:r>
              <a:rPr lang="en-US" altLang="zh-CN" dirty="0" err="1"/>
              <a:t>www.example.com</a:t>
            </a:r>
            <a:r>
              <a:rPr lang="en-US" altLang="zh-CN" dirty="0"/>
              <a:t>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User-Agent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Mozilla/5.0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Accept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text/</a:t>
            </a:r>
            <a:r>
              <a:rPr lang="en-US" altLang="zh-CN" dirty="0" err="1"/>
              <a:t>html,application</a:t>
            </a:r>
            <a:r>
              <a:rPr lang="en-US" altLang="zh-CN" dirty="0"/>
              <a:t>/</a:t>
            </a:r>
            <a:r>
              <a:rPr lang="en-US" altLang="zh-CN" dirty="0" err="1"/>
              <a:t>xhtml+xml,application</a:t>
            </a:r>
            <a:r>
              <a:rPr lang="en-US" altLang="zh-CN" dirty="0"/>
              <a:t>/</a:t>
            </a:r>
            <a:r>
              <a:rPr lang="en-US" altLang="zh-CN" dirty="0" err="1"/>
              <a:t>xml;q</a:t>
            </a:r>
            <a:r>
              <a:rPr lang="en-US" altLang="zh-CN" dirty="0"/>
              <a:t>=0.9,image/</a:t>
            </a:r>
            <a:r>
              <a:rPr lang="en-US" altLang="zh-CN" dirty="0" err="1"/>
              <a:t>avif,image</a:t>
            </a:r>
            <a:r>
              <a:rPr lang="en-US" altLang="zh-CN" dirty="0"/>
              <a:t>/</a:t>
            </a:r>
            <a:r>
              <a:rPr lang="en-US" altLang="zh-CN" dirty="0" err="1"/>
              <a:t>webp</a:t>
            </a:r>
            <a:r>
              <a:rPr lang="en-US" altLang="zh-CN" dirty="0"/>
              <a:t>,*/*;q=0.8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Accept-Language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</a:t>
            </a:r>
            <a:r>
              <a:rPr lang="en-US" altLang="zh-CN" dirty="0" err="1"/>
              <a:t>en-GB,en;q</a:t>
            </a:r>
            <a:r>
              <a:rPr lang="en-US" altLang="zh-CN" dirty="0"/>
              <a:t>=0.5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Accept-Encoding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</a:t>
            </a:r>
            <a:r>
              <a:rPr lang="en-US" altLang="zh-CN" dirty="0" err="1"/>
              <a:t>gzip</a:t>
            </a:r>
            <a:r>
              <a:rPr lang="en-US" altLang="zh-CN" dirty="0"/>
              <a:t>, deflate, </a:t>
            </a:r>
            <a:r>
              <a:rPr lang="en-US" altLang="zh-CN" dirty="0" err="1"/>
              <a:t>br</a:t>
            </a:r>
            <a:r>
              <a:rPr lang="en-US" altLang="zh-CN" dirty="0"/>
              <a:t>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Connection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keep-alive</a:t>
            </a:r>
            <a:endParaRPr lang="zh-CN" altLang="en-US" dirty="0"/>
          </a:p>
          <a:p>
            <a:pPr marL="300038" lvl="1" indent="0">
              <a:buNone/>
            </a:pPr>
            <a:endParaRPr lang="en-US" altLang="zh-CN" sz="1100" dirty="0">
              <a:solidFill>
                <a:schemeClr val="tx2"/>
              </a:solidFill>
            </a:endParaRPr>
          </a:p>
          <a:p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9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9305-93E3-484C-849B-DEA58541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5718A-FECF-C04C-940B-E7EDD92D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 client sends </a:t>
            </a:r>
            <a:r>
              <a:rPr lang="en-US" altLang="zh-CN" i="1" dirty="0">
                <a:solidFill>
                  <a:srgbClr val="FF0000"/>
                </a:solidFill>
              </a:rPr>
              <a:t>request messages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/>
              <a:t>to the server, which consist of:</a:t>
            </a:r>
          </a:p>
          <a:p>
            <a:pPr lvl="1"/>
            <a:r>
              <a:rPr lang="en-US" altLang="zh-CN" sz="1600" dirty="0"/>
              <a:t>a </a:t>
            </a:r>
            <a:r>
              <a:rPr lang="en-US" altLang="zh-CN" sz="1600" b="1" dirty="0">
                <a:solidFill>
                  <a:srgbClr val="FF0000"/>
                </a:solidFill>
              </a:rPr>
              <a:t>request line</a:t>
            </a:r>
            <a:r>
              <a:rPr lang="en-US" altLang="zh-CN" sz="1600" dirty="0"/>
              <a:t>, consisting of the case-sensitive request method, a space, the requested URL, another space, the protocol version, a carriage return, and a line feed, e.g.: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GET /images/</a:t>
            </a:r>
            <a:r>
              <a:rPr lang="en-US" altLang="zh-CN" sz="1600" dirty="0" err="1">
                <a:solidFill>
                  <a:schemeClr val="tx2"/>
                </a:solidFill>
              </a:rPr>
              <a:t>logo.png</a:t>
            </a:r>
            <a:r>
              <a:rPr lang="en-US" altLang="zh-CN" sz="1600" dirty="0">
                <a:solidFill>
                  <a:schemeClr val="tx2"/>
                </a:solidFill>
              </a:rPr>
              <a:t> HTTP/1.1 </a:t>
            </a:r>
            <a:br>
              <a:rPr lang="en-US" altLang="zh-CN" sz="1600" dirty="0"/>
            </a:br>
            <a:endParaRPr lang="en-US" altLang="zh-CN" sz="1600" dirty="0"/>
          </a:p>
          <a:p>
            <a:pPr lvl="1"/>
            <a:r>
              <a:rPr lang="en-US" altLang="zh-CN" sz="1600" dirty="0"/>
              <a:t>zero or more </a:t>
            </a:r>
            <a:r>
              <a:rPr lang="en-US" altLang="zh-CN" sz="1600" dirty="0">
                <a:solidFill>
                  <a:srgbClr val="FF0000"/>
                </a:solidFill>
              </a:rPr>
              <a:t>request header fields </a:t>
            </a:r>
            <a:r>
              <a:rPr lang="en-US" altLang="zh-CN" sz="1600" dirty="0"/>
              <a:t>(at least 1 or more headers in case of HTTP/1.1), each consisting of the case-insensitive field name, a colon, optional leading whitespace, the field value, an optional trailing whitespace and ending with a carriage return and a line feed, e.g.: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Host: </a:t>
            </a:r>
            <a:r>
              <a:rPr lang="en-US" altLang="zh-CN" sz="1600" dirty="0" err="1">
                <a:solidFill>
                  <a:schemeClr val="tx2"/>
                </a:solidFill>
              </a:rPr>
              <a:t>www.example.com</a:t>
            </a:r>
            <a:r>
              <a:rPr lang="en-US" altLang="zh-CN" sz="1600" dirty="0">
                <a:solidFill>
                  <a:schemeClr val="tx2"/>
                </a:solidFill>
              </a:rPr>
              <a:t> 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Accept-Language: </a:t>
            </a:r>
            <a:r>
              <a:rPr lang="en-US" altLang="zh-CN" sz="1600" dirty="0" err="1">
                <a:solidFill>
                  <a:schemeClr val="tx2"/>
                </a:solidFill>
              </a:rPr>
              <a:t>en</a:t>
            </a:r>
            <a:r>
              <a:rPr lang="en-US" altLang="zh-CN" sz="1600" dirty="0">
                <a:solidFill>
                  <a:schemeClr val="tx2"/>
                </a:solidFill>
              </a:rPr>
              <a:t> </a:t>
            </a:r>
          </a:p>
          <a:p>
            <a:pPr marL="342900" lvl="1" indent="0">
              <a:buNone/>
            </a:pPr>
            <a:endParaRPr lang="en-US" altLang="zh-CN" sz="1600" dirty="0">
              <a:solidFill>
                <a:schemeClr val="tx2"/>
              </a:solidFill>
            </a:endParaRPr>
          </a:p>
          <a:p>
            <a:pPr lvl="1"/>
            <a:r>
              <a:rPr lang="en-US" altLang="zh-CN" sz="1600" dirty="0"/>
              <a:t>an empty line, consisting of a carriage return and a line feed;</a:t>
            </a:r>
          </a:p>
          <a:p>
            <a:pPr lvl="1"/>
            <a:r>
              <a:rPr lang="en-US" altLang="zh-CN" sz="1600" dirty="0"/>
              <a:t>an optional message body.</a:t>
            </a:r>
          </a:p>
          <a:p>
            <a:pPr lvl="1"/>
            <a:endParaRPr lang="en-US" altLang="zh-CN" sz="1600" dirty="0"/>
          </a:p>
          <a:p>
            <a:pPr lvl="1"/>
            <a:r>
              <a:rPr lang="en-US" altLang="zh-CN" sz="1600" dirty="0"/>
              <a:t>In the HTTP/1.1 protocol, all header fields except Host: hostname are optional.</a:t>
            </a:r>
            <a:br>
              <a:rPr lang="en-US" altLang="zh-CN" sz="1600" dirty="0"/>
            </a:b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7603F-ACC5-F548-86BF-7E0E4EEB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8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99305-93E3-484C-849B-DEA58541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5718A-FECF-C04C-940B-E7EDD92D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 client sends </a:t>
            </a:r>
            <a:r>
              <a:rPr lang="en-US" altLang="zh-CN" i="1" dirty="0">
                <a:solidFill>
                  <a:srgbClr val="FF0000"/>
                </a:solidFill>
              </a:rPr>
              <a:t>request messages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/>
              <a:t>to the server, which consist of:</a:t>
            </a:r>
          </a:p>
          <a:p>
            <a:pPr lvl="1"/>
            <a:r>
              <a:rPr lang="en-US" altLang="zh-CN" sz="1600" dirty="0"/>
              <a:t>a </a:t>
            </a:r>
            <a:r>
              <a:rPr lang="en-US" altLang="zh-CN" sz="1600" b="1" dirty="0">
                <a:solidFill>
                  <a:srgbClr val="FF0000"/>
                </a:solidFill>
              </a:rPr>
              <a:t>request line</a:t>
            </a:r>
            <a:r>
              <a:rPr lang="en-US" altLang="zh-CN" sz="1600" dirty="0"/>
              <a:t>, consisting of the case-sensitive </a:t>
            </a:r>
            <a:r>
              <a:rPr lang="en-US" altLang="zh-CN" sz="1600" dirty="0">
                <a:solidFill>
                  <a:srgbClr val="FF0000"/>
                </a:solidFill>
              </a:rPr>
              <a:t>request method</a:t>
            </a:r>
            <a:r>
              <a:rPr lang="en-US" altLang="zh-CN" sz="1600" dirty="0"/>
              <a:t>, a space, the requested URL, another space, the protocol version, a carriage return, and a line feed, e.g.: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GET /images/</a:t>
            </a:r>
            <a:r>
              <a:rPr lang="en-US" altLang="zh-CN" sz="1600" dirty="0" err="1">
                <a:solidFill>
                  <a:schemeClr val="tx2"/>
                </a:solidFill>
              </a:rPr>
              <a:t>logo.png</a:t>
            </a:r>
            <a:r>
              <a:rPr lang="en-US" altLang="zh-CN" sz="1600" dirty="0">
                <a:solidFill>
                  <a:schemeClr val="tx2"/>
                </a:solidFill>
              </a:rPr>
              <a:t> HTTP/1.1 </a:t>
            </a:r>
            <a:br>
              <a:rPr lang="en-US" altLang="zh-CN" sz="1600" dirty="0"/>
            </a:br>
            <a:endParaRPr lang="en-US" altLang="zh-CN" sz="1600" dirty="0"/>
          </a:p>
          <a:p>
            <a:pPr lvl="1"/>
            <a:r>
              <a:rPr lang="en-US" altLang="zh-CN" sz="1600" dirty="0"/>
              <a:t>zero or more </a:t>
            </a:r>
            <a:r>
              <a:rPr lang="en-US" altLang="zh-CN" sz="1600" dirty="0">
                <a:solidFill>
                  <a:srgbClr val="FF0000"/>
                </a:solidFill>
              </a:rPr>
              <a:t>request header fields </a:t>
            </a:r>
            <a:r>
              <a:rPr lang="en-US" altLang="zh-CN" sz="1600" dirty="0"/>
              <a:t>(at least 1 or more headers in case of HTTP/1.1), each consisting of the case-insensitive field name, a colon, optional leading whitespace, the field value, an optional trailing whitespace and ending with a carriage return and a line feed, e.g.: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Host: </a:t>
            </a:r>
            <a:r>
              <a:rPr lang="en-US" altLang="zh-CN" sz="1600" dirty="0" err="1">
                <a:solidFill>
                  <a:schemeClr val="tx2"/>
                </a:solidFill>
              </a:rPr>
              <a:t>www.example.com</a:t>
            </a:r>
            <a:r>
              <a:rPr lang="en-US" altLang="zh-CN" sz="1600" dirty="0">
                <a:solidFill>
                  <a:schemeClr val="tx2"/>
                </a:solidFill>
              </a:rPr>
              <a:t> </a:t>
            </a:r>
          </a:p>
          <a:p>
            <a:pPr marL="342900" lvl="1" indent="0"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      </a:t>
            </a:r>
            <a:r>
              <a:rPr lang="en-US" altLang="zh-CN" sz="1600" dirty="0">
                <a:solidFill>
                  <a:schemeClr val="tx2"/>
                </a:solidFill>
              </a:rPr>
              <a:t>Accept-Language: </a:t>
            </a:r>
            <a:r>
              <a:rPr lang="en-US" altLang="zh-CN" sz="1600" dirty="0" err="1">
                <a:solidFill>
                  <a:schemeClr val="tx2"/>
                </a:solidFill>
              </a:rPr>
              <a:t>en</a:t>
            </a:r>
            <a:r>
              <a:rPr lang="en-US" altLang="zh-CN" sz="1600" dirty="0">
                <a:solidFill>
                  <a:schemeClr val="tx2"/>
                </a:solidFill>
              </a:rPr>
              <a:t> </a:t>
            </a:r>
          </a:p>
          <a:p>
            <a:pPr marL="342900" lvl="1" indent="0">
              <a:buNone/>
            </a:pPr>
            <a:endParaRPr lang="en-US" altLang="zh-CN" sz="1600" dirty="0">
              <a:solidFill>
                <a:schemeClr val="tx2"/>
              </a:solidFill>
            </a:endParaRPr>
          </a:p>
          <a:p>
            <a:pPr lvl="1"/>
            <a:r>
              <a:rPr lang="en-US" altLang="zh-CN" sz="1600" dirty="0"/>
              <a:t>an empty line, consisting of a carriage return and a line feed;</a:t>
            </a:r>
          </a:p>
          <a:p>
            <a:pPr lvl="1"/>
            <a:r>
              <a:rPr lang="en-US" altLang="zh-CN" sz="1600" dirty="0"/>
              <a:t>an optional message body.</a:t>
            </a:r>
          </a:p>
          <a:p>
            <a:pPr lvl="1"/>
            <a:endParaRPr lang="en-US" altLang="zh-CN" sz="1600" dirty="0"/>
          </a:p>
          <a:p>
            <a:pPr lvl="1"/>
            <a:r>
              <a:rPr lang="en-US" altLang="zh-CN" sz="1600" dirty="0"/>
              <a:t>In the HTTP/1.1 protocol, all header fields except Host: hostname are optional.</a:t>
            </a:r>
            <a:br>
              <a:rPr lang="en-US" altLang="zh-CN" sz="1600" dirty="0"/>
            </a:b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7603F-ACC5-F548-86BF-7E0E4EEB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6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 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HTTP defines methods to indicate the desired action to be performed on the identified resource. </a:t>
            </a:r>
          </a:p>
          <a:p>
            <a:pPr lvl="1"/>
            <a:r>
              <a:rPr lang="en-US" altLang="zh-CN" sz="1800" dirty="0"/>
              <a:t>GET</a:t>
            </a:r>
          </a:p>
          <a:p>
            <a:pPr lvl="2"/>
            <a:r>
              <a:rPr lang="en-US" altLang="zh-CN" sz="1600" dirty="0"/>
              <a:t>The GET method requests a representation of the specified resource. Requests using GET should only retrieve data and should have no other effect. </a:t>
            </a:r>
            <a:r>
              <a:rPr lang="en-US" altLang="zh-CN" sz="1600" dirty="0">
                <a:solidFill>
                  <a:srgbClr val="FF0000"/>
                </a:solidFill>
              </a:rPr>
              <a:t>(idempotent)</a:t>
            </a:r>
          </a:p>
          <a:p>
            <a:pPr lvl="1"/>
            <a:r>
              <a:rPr lang="en-US" altLang="zh-CN" sz="1800" dirty="0"/>
              <a:t>HEAD</a:t>
            </a:r>
          </a:p>
          <a:p>
            <a:pPr lvl="2"/>
            <a:r>
              <a:rPr lang="en-US" altLang="zh-CN" sz="1600" dirty="0"/>
              <a:t>The HEAD method asks for a response identical to that of a GET request, but without the response body.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(idempotent)</a:t>
            </a:r>
            <a:endParaRPr lang="en-US" altLang="zh-CN" sz="1600" dirty="0"/>
          </a:p>
          <a:p>
            <a:pPr lvl="1"/>
            <a:r>
              <a:rPr lang="en-US" altLang="zh-CN" sz="1800" dirty="0"/>
              <a:t>POST</a:t>
            </a:r>
          </a:p>
          <a:p>
            <a:pPr lvl="2"/>
            <a:r>
              <a:rPr lang="en-US" altLang="zh-CN" sz="1600" dirty="0"/>
              <a:t>The POST method requests that the server accept the entity enclosed in the request as a new subordinate of the web resource identified by the URI.</a:t>
            </a:r>
            <a:endParaRPr lang="en-US" altLang="zh-CN" sz="1600" baseline="30000" dirty="0"/>
          </a:p>
          <a:p>
            <a:pPr lvl="1"/>
            <a:r>
              <a:rPr lang="en-US" altLang="zh-CN" sz="1800" dirty="0"/>
              <a:t>PUT</a:t>
            </a:r>
          </a:p>
          <a:p>
            <a:pPr lvl="2"/>
            <a:r>
              <a:rPr lang="en-US" altLang="zh-CN" sz="1600" dirty="0"/>
              <a:t>The PUT method requests that the enclosed entity be stored under the supplied URI.</a:t>
            </a:r>
            <a:r>
              <a:rPr lang="en-US" altLang="zh-CN" sz="1600" dirty="0">
                <a:solidFill>
                  <a:srgbClr val="FF0000"/>
                </a:solidFill>
              </a:rPr>
              <a:t> (idempotent)</a:t>
            </a:r>
            <a:endParaRPr lang="en-US" altLang="zh-CN" sz="1600" baseline="30000" dirty="0"/>
          </a:p>
          <a:p>
            <a:pPr lvl="1"/>
            <a:r>
              <a:rPr lang="en-US" altLang="zh-CN" sz="1800" dirty="0"/>
              <a:t>DELETE</a:t>
            </a:r>
          </a:p>
          <a:p>
            <a:pPr lvl="2"/>
            <a:r>
              <a:rPr lang="en-US" altLang="zh-CN" sz="1600" dirty="0"/>
              <a:t>The DELETE method deletes the specified resource.</a:t>
            </a:r>
            <a:r>
              <a:rPr lang="en-US" altLang="zh-CN" sz="1600" dirty="0">
                <a:solidFill>
                  <a:srgbClr val="FF0000"/>
                </a:solidFill>
              </a:rPr>
              <a:t> (idempotent)</a:t>
            </a:r>
          </a:p>
          <a:p>
            <a:pPr lvl="2"/>
            <a:endParaRPr lang="en-US" altLang="zh-CN" sz="16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4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 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45073"/>
            <a:ext cx="8784976" cy="4048936"/>
          </a:xfrm>
        </p:spPr>
        <p:txBody>
          <a:bodyPr>
            <a:normAutofit fontScale="92500"/>
          </a:bodyPr>
          <a:lstStyle/>
          <a:p>
            <a:r>
              <a:rPr lang="en-US" altLang="zh-CN" sz="2000" dirty="0"/>
              <a:t>HTTP defines methods to indicate the desired action to be performed on the identified resource. </a:t>
            </a:r>
          </a:p>
          <a:p>
            <a:pPr lvl="1"/>
            <a:r>
              <a:rPr lang="en-US" altLang="zh-CN" sz="1600" dirty="0"/>
              <a:t>TRACE</a:t>
            </a:r>
          </a:p>
          <a:p>
            <a:pPr lvl="2"/>
            <a:r>
              <a:rPr lang="en-US" altLang="zh-CN" sz="1400" dirty="0"/>
              <a:t>The TRACE method echoes the received request so that a client can see what (if any) changes or additions have been made by intermediate servers.</a:t>
            </a:r>
            <a:r>
              <a:rPr lang="en-US" altLang="zh-CN" sz="1400" dirty="0">
                <a:solidFill>
                  <a:srgbClr val="FF0000"/>
                </a:solidFill>
              </a:rPr>
              <a:t> (idempotent)</a:t>
            </a:r>
            <a:endParaRPr lang="en-US" altLang="zh-CN" sz="1400" dirty="0"/>
          </a:p>
          <a:p>
            <a:pPr lvl="1"/>
            <a:r>
              <a:rPr lang="en-US" altLang="zh-CN" sz="1600" dirty="0"/>
              <a:t>OPTIONS</a:t>
            </a:r>
          </a:p>
          <a:p>
            <a:pPr lvl="2"/>
            <a:r>
              <a:rPr lang="en-US" altLang="zh-CN" sz="1400" dirty="0"/>
              <a:t>The OPTIONS method returns the HTTP methods that the server supports for the specified URL. This can be used to check the functionality of a web server by requesting '*' instead of a specific resource.</a:t>
            </a:r>
            <a:r>
              <a:rPr lang="en-US" altLang="zh-CN" sz="1400" dirty="0">
                <a:solidFill>
                  <a:srgbClr val="FF0000"/>
                </a:solidFill>
              </a:rPr>
              <a:t> (idempotent)</a:t>
            </a:r>
            <a:endParaRPr lang="en-US" altLang="zh-CN" sz="1400" dirty="0"/>
          </a:p>
          <a:p>
            <a:pPr lvl="1"/>
            <a:r>
              <a:rPr lang="en-US" altLang="zh-CN" sz="1600" dirty="0"/>
              <a:t>CONNECT</a:t>
            </a:r>
          </a:p>
          <a:p>
            <a:pPr lvl="2"/>
            <a:r>
              <a:rPr lang="en-US" altLang="zh-CN" sz="1400" dirty="0"/>
              <a:t>The CONNECT method converts the request connection to a transparent TCP/IP tunnel, usually to facilitate SSL-encrypted communication (HTTPS) through an unencrypted HTTP proxy.</a:t>
            </a:r>
          </a:p>
          <a:p>
            <a:pPr lvl="1"/>
            <a:r>
              <a:rPr lang="en-US" altLang="zh-CN" sz="1600" dirty="0"/>
              <a:t>PATCH</a:t>
            </a:r>
          </a:p>
          <a:p>
            <a:pPr lvl="2"/>
            <a:r>
              <a:rPr lang="en-US" altLang="zh-CN" sz="1400" dirty="0"/>
              <a:t>The PATCH method applies partial modifications to a resource.</a:t>
            </a:r>
          </a:p>
          <a:p>
            <a:pPr lvl="2"/>
            <a:endParaRPr lang="en-US" altLang="zh-CN" sz="1400" baseline="30000" dirty="0"/>
          </a:p>
          <a:p>
            <a:pPr lvl="1"/>
            <a:r>
              <a:rPr lang="en-US" altLang="zh-CN" sz="1600" dirty="0"/>
              <a:t>All general-purpose HTTP servers are required to implement at least the </a:t>
            </a:r>
            <a:r>
              <a:rPr lang="en-US" altLang="zh-CN" sz="1600" dirty="0">
                <a:solidFill>
                  <a:srgbClr val="FF0000"/>
                </a:solidFill>
              </a:rPr>
              <a:t>GET</a:t>
            </a:r>
            <a:r>
              <a:rPr lang="en-US" altLang="zh-CN" sz="1600" dirty="0"/>
              <a:t> and </a:t>
            </a:r>
            <a:r>
              <a:rPr lang="en-US" altLang="zh-CN" sz="1600" dirty="0">
                <a:solidFill>
                  <a:srgbClr val="FF0000"/>
                </a:solidFill>
              </a:rPr>
              <a:t>HEAD</a:t>
            </a:r>
            <a:r>
              <a:rPr lang="en-US" altLang="zh-CN" sz="1600" dirty="0"/>
              <a:t> methods, and, whenever possible, also the </a:t>
            </a:r>
            <a:r>
              <a:rPr lang="en-US" altLang="zh-CN" sz="1600" dirty="0">
                <a:solidFill>
                  <a:srgbClr val="FF0000"/>
                </a:solidFill>
              </a:rPr>
              <a:t>OPTIONS</a:t>
            </a:r>
            <a:r>
              <a:rPr lang="en-US" altLang="zh-CN" sz="1600" dirty="0"/>
              <a:t> method.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5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89556-801F-BE42-A23D-8E2C77A6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Web Application Lifecycle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E32747-95A2-5C40-9B4F-A2D16C3A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A web application consists of </a:t>
            </a:r>
          </a:p>
          <a:p>
            <a:pPr lvl="1"/>
            <a:r>
              <a:rPr lang="en" altLang="zh-CN" dirty="0"/>
              <a:t>web components; </a:t>
            </a:r>
          </a:p>
          <a:p>
            <a:pPr lvl="1"/>
            <a:r>
              <a:rPr lang="en" altLang="zh-CN" dirty="0"/>
              <a:t>static resource files, such as images and cascading style sheets (CSS); </a:t>
            </a:r>
          </a:p>
          <a:p>
            <a:pPr lvl="1"/>
            <a:r>
              <a:rPr lang="en" altLang="zh-CN" dirty="0"/>
              <a:t>and helper classes and libraries. </a:t>
            </a:r>
          </a:p>
          <a:p>
            <a:pPr lvl="1"/>
            <a:endParaRPr lang="en" altLang="zh-CN" dirty="0"/>
          </a:p>
          <a:p>
            <a:r>
              <a:rPr lang="en" altLang="zh-CN" dirty="0"/>
              <a:t>The web container provides many supporting services that enhance the capabilities of web components and make them easier to develop.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B6078-32A7-B94C-87C3-1DA302A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48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678742" cy="413814"/>
          </a:xfrm>
        </p:spPr>
        <p:txBody>
          <a:bodyPr/>
          <a:lstStyle/>
          <a:p>
            <a:r>
              <a:rPr kumimoji="1" lang="en-US" altLang="zh-CN" dirty="0"/>
              <a:t>Safe 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Idempotent methods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Some of the methods (for example, HEAD, GET, OPTIONS and TRACE) are, by convention, defined as </a:t>
            </a:r>
            <a:r>
              <a:rPr lang="en-US" altLang="zh-CN" sz="2000" i="1" dirty="0">
                <a:solidFill>
                  <a:srgbClr val="FF0000"/>
                </a:solidFill>
              </a:rPr>
              <a:t>safe</a:t>
            </a:r>
            <a:endParaRPr lang="en-US" altLang="zh-CN" sz="2000" dirty="0"/>
          </a:p>
          <a:p>
            <a:pPr lvl="1"/>
            <a:r>
              <a:rPr lang="en-US" altLang="zh-CN" sz="1600" dirty="0"/>
              <a:t>which means they are intended only for information retrieval and should not change the state of the server. </a:t>
            </a:r>
          </a:p>
          <a:p>
            <a:pPr lvl="1"/>
            <a:endParaRPr lang="en-US" altLang="zh-CN" sz="1600" dirty="0"/>
          </a:p>
          <a:p>
            <a:r>
              <a:rPr lang="en-US" altLang="zh-CN" sz="2000" dirty="0"/>
              <a:t>Methods PUT and DELETE are defined to be </a:t>
            </a:r>
            <a:r>
              <a:rPr lang="en-US" altLang="zh-CN" sz="2000" dirty="0">
                <a:solidFill>
                  <a:srgbClr val="FF0000"/>
                </a:solidFill>
              </a:rPr>
              <a:t>idempotent</a:t>
            </a:r>
            <a:r>
              <a:rPr lang="en-US" altLang="zh-CN" sz="2000" dirty="0"/>
              <a:t>, </a:t>
            </a:r>
          </a:p>
          <a:p>
            <a:pPr lvl="1"/>
            <a:r>
              <a:rPr lang="en-US" altLang="zh-CN" sz="1600" dirty="0"/>
              <a:t>meaning that multiple identical requests should have the same effect as a single request </a:t>
            </a:r>
          </a:p>
          <a:p>
            <a:pPr lvl="1"/>
            <a:r>
              <a:rPr lang="en-US" altLang="zh-CN" sz="1600" dirty="0"/>
              <a:t>or the response code it returns may be different on subsequent requests, the system state will be the same every time.</a:t>
            </a:r>
            <a:endParaRPr lang="en-US" altLang="zh-CN" sz="1600" baseline="30000" dirty="0"/>
          </a:p>
          <a:p>
            <a:pPr lvl="1"/>
            <a:endParaRPr lang="en-US" altLang="zh-CN" sz="1600" baseline="30000" dirty="0"/>
          </a:p>
          <a:p>
            <a:pPr lvl="1"/>
            <a:r>
              <a:rPr lang="en-US" altLang="zh-CN" sz="1600" dirty="0"/>
              <a:t>Methods GET, HEAD, OPTIONS and TRACE, being prescribed as safe, should also be idempotent, as </a:t>
            </a:r>
            <a:r>
              <a:rPr lang="en-US" altLang="zh-CN" sz="1600" dirty="0">
                <a:solidFill>
                  <a:srgbClr val="FF0000"/>
                </a:solidFill>
              </a:rPr>
              <a:t>HTTP is a stateless protocol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8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05708"/>
            <a:ext cx="6606734" cy="413814"/>
          </a:xfrm>
        </p:spPr>
        <p:txBody>
          <a:bodyPr/>
          <a:lstStyle/>
          <a:p>
            <a:r>
              <a:rPr kumimoji="1" lang="en-US" altLang="zh-CN" dirty="0"/>
              <a:t>Safe 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Idempotent methods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3252"/>
            <a:ext cx="8318150" cy="31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C0440-C28A-4941-942C-4097FF0A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Fields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D047E581-D5C7-2643-9B25-DA15B04C41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528" y="754239"/>
          <a:ext cx="8712968" cy="4256856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3217829813"/>
                    </a:ext>
                  </a:extLst>
                </a:gridCol>
                <a:gridCol w="4582453">
                  <a:extLst>
                    <a:ext uri="{9D8B030D-6E8A-4147-A177-3AD203B41FA5}">
                      <a16:colId xmlns:a16="http://schemas.microsoft.com/office/drawing/2014/main" val="3183563872"/>
                    </a:ext>
                  </a:extLst>
                </a:gridCol>
                <a:gridCol w="2474331">
                  <a:extLst>
                    <a:ext uri="{9D8B030D-6E8A-4147-A177-3AD203B41FA5}">
                      <a16:colId xmlns:a16="http://schemas.microsoft.com/office/drawing/2014/main" val="3850517934"/>
                    </a:ext>
                  </a:extLst>
                </a:gridCol>
              </a:tblGrid>
              <a:tr h="5498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Name</a:t>
                      </a:r>
                    </a:p>
                  </a:txBody>
                  <a:tcPr marL="16917" marR="3700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Example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99417"/>
                  </a:ext>
                </a:extLst>
              </a:tr>
              <a:tr h="28336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Accept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2" tooltip="Media type"/>
                        </a:rPr>
                        <a:t>Media type(s)</a:t>
                      </a:r>
                      <a:r>
                        <a:rPr lang="en-US" sz="1400">
                          <a:effectLst/>
                        </a:rPr>
                        <a:t> that is/are acceptable for the response. See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3" tooltip="Content negotiation"/>
                        </a:rPr>
                        <a:t>Content negotiation</a:t>
                      </a:r>
                      <a:r>
                        <a:rPr lang="en-US" sz="1400">
                          <a:effectLst/>
                        </a:rPr>
                        <a:t>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Accept: text/html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67019"/>
                  </a:ext>
                </a:extLst>
              </a:tr>
              <a:tr h="13111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Accept-Charset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Character sets that are acceptable.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Accept-Charset: utf-8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652117"/>
                  </a:ext>
                </a:extLst>
              </a:tr>
              <a:tr h="16917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Accept-Datetime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Acceptable version in time.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Accept-Datetime: Thu, 31 May 2007 20:35:00 GMT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998781"/>
                  </a:ext>
                </a:extLst>
              </a:tr>
              <a:tr h="20723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Accept-Encoding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List of acceptable encodings. See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4" tooltip="HTTP compression"/>
                        </a:rPr>
                        <a:t>HTTP compression</a:t>
                      </a:r>
                      <a:r>
                        <a:rPr lang="en-US" sz="1400">
                          <a:effectLst/>
                        </a:rPr>
                        <a:t>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Accept-Encoding: gzip, deflate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45798"/>
                  </a:ext>
                </a:extLst>
              </a:tr>
              <a:tr h="28336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Accept-Language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List of acceptable human languages for response. See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3" tooltip="Content negotiation"/>
                        </a:rPr>
                        <a:t>Content negotiation</a:t>
                      </a:r>
                      <a:r>
                        <a:rPr lang="en-US" sz="1400">
                          <a:effectLst/>
                        </a:rPr>
                        <a:t>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Accept-Language: en-US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92804"/>
                  </a:ext>
                </a:extLst>
              </a:tr>
              <a:tr h="359496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5" tooltip="Cache-Control"/>
                        </a:rPr>
                        <a:t>Cache-Control</a:t>
                      </a:r>
                      <a:endParaRPr lang="en-US" sz="1400">
                        <a:effectLst/>
                      </a:endParaRP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Used to specify directives that </a:t>
                      </a:r>
                      <a:r>
                        <a:rPr lang="en-US" sz="1400" i="1">
                          <a:effectLst/>
                        </a:rPr>
                        <a:t>must</a:t>
                      </a:r>
                      <a:r>
                        <a:rPr lang="en-US" sz="1400">
                          <a:effectLst/>
                        </a:rPr>
                        <a:t> be obeyed by all caching mechanisms along the request-response chain.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Cache-Control: no-cache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63812"/>
                  </a:ext>
                </a:extLst>
              </a:tr>
              <a:tr h="32143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Connection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Control options for the current connection and list of hop-by-hop request fields.</a:t>
                      </a:r>
                      <a:r>
                        <a:rPr lang="en-US" sz="14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6"/>
                        </a:rPr>
                        <a:t>[14]</a:t>
                      </a:r>
                      <a:r>
                        <a:rPr lang="en-US" sz="1400">
                          <a:effectLst/>
                        </a:rPr>
                        <a:t>Must not be used with HTTP/2.</a:t>
                      </a:r>
                      <a:r>
                        <a:rPr lang="en-US" sz="14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7"/>
                        </a:rPr>
                        <a:t>[15]</a:t>
                      </a:r>
                      <a:endParaRPr lang="en-US" sz="1400">
                        <a:effectLst/>
                      </a:endParaRP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Connection: keep-alive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8" tooltip="HTTP/1.1 Upgrade header"/>
                        </a:rPr>
                        <a:t>Connection: Upgrade</a:t>
                      </a:r>
                      <a:endParaRPr lang="en-US" sz="1400">
                        <a:effectLst/>
                      </a:endParaRP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25471"/>
                  </a:ext>
                </a:extLst>
              </a:tr>
              <a:tr h="20723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Content-Encoding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The type of encoding used on the data. See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4" tooltip="HTTP compression"/>
                        </a:rPr>
                        <a:t>HTTP compression</a:t>
                      </a:r>
                      <a:r>
                        <a:rPr lang="en-US" sz="1400">
                          <a:effectLst/>
                        </a:rPr>
                        <a:t>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Content-Encoding: gzip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21251"/>
                  </a:ext>
                </a:extLst>
              </a:tr>
              <a:tr h="20723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Content-Length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The length of the request body in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9" tooltip="Octet (computing)"/>
                        </a:rPr>
                        <a:t>octets</a:t>
                      </a:r>
                      <a:r>
                        <a:rPr lang="en-US" sz="1400">
                          <a:effectLst/>
                        </a:rPr>
                        <a:t> (8-bit bytes).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Content-Length: 348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519626"/>
                  </a:ext>
                </a:extLst>
              </a:tr>
              <a:tr h="2453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Content-Type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The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2" tooltip="Media type"/>
                        </a:rPr>
                        <a:t>Media type</a:t>
                      </a:r>
                      <a:r>
                        <a:rPr lang="en-US" sz="1400">
                          <a:effectLst/>
                        </a:rPr>
                        <a:t> of the body of the request (used with POST and PUT requests).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Content-Type: application/x-www-form-urlencoded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096437"/>
                  </a:ext>
                </a:extLst>
              </a:tr>
              <a:tr h="20723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Cookie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An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10" tooltip="HTTP cookie"/>
                        </a:rPr>
                        <a:t>HTTP cookie</a:t>
                      </a:r>
                      <a:r>
                        <a:rPr lang="en-US" sz="1400">
                          <a:effectLst/>
                        </a:rPr>
                        <a:t> previously sent by the server with </a:t>
                      </a:r>
                      <a:r>
                        <a:rPr lang="en-US" sz="1400" u="none" strike="noStrike">
                          <a:solidFill>
                            <a:srgbClr val="0645AD"/>
                          </a:solidFill>
                          <a:effectLst/>
                          <a:hlinkClick r:id="rId11"/>
                        </a:rPr>
                        <a:t>Set-Cookie</a:t>
                      </a:r>
                      <a:r>
                        <a:rPr lang="en-US" sz="1400">
                          <a:effectLst/>
                        </a:rPr>
                        <a:t> (below).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Cookie: $Version=1; Skin=new;</a:t>
                      </a:r>
                    </a:p>
                  </a:txBody>
                  <a:tcPr marL="16917" marR="16917" marT="8459" marB="845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9356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10D0D-0548-1446-9BED-D726C85E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Response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ans" sz="1600" b="1" dirty="0">
                <a:hlinkClick r:id="rId2"/>
              </a:rPr>
              <a:t>http://www.example.com/index.html</a:t>
            </a:r>
            <a:endParaRPr lang="en-US" altLang="zh-Hans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Server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</a:p>
          <a:p>
            <a:pPr marL="342900" lvl="1" indent="0">
              <a:buNone/>
            </a:pPr>
            <a:r>
              <a:rPr lang="en-US" altLang="zh-CN" b="1" dirty="0">
                <a:solidFill>
                  <a:srgbClr val="008000"/>
                </a:solidFill>
              </a:rPr>
              <a:t>HTTP</a:t>
            </a:r>
            <a:r>
              <a:rPr lang="en-US" altLang="zh-CN" dirty="0">
                <a:solidFill>
                  <a:srgbClr val="666666"/>
                </a:solidFill>
              </a:rPr>
              <a:t>/1.1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666666"/>
                </a:solidFill>
              </a:rPr>
              <a:t>200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D2413A"/>
                </a:solidFill>
              </a:rPr>
              <a:t>OK</a:t>
            </a:r>
            <a:r>
              <a:rPr lang="en-US" altLang="zh-CN" dirty="0"/>
              <a:t>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Date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Mon, 23 May 2005 22:38:34 GMT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Content-Type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text/html; charset=UTF-8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Content-Length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155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Last-Modified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Wed, 08 Jan 2003 23:11:55 GMT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Server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Apache/1.3.3.7 (Unix) (Red-Hat/Linux) </a:t>
            </a:r>
          </a:p>
          <a:p>
            <a:pPr marL="342900" lvl="1" indent="0">
              <a:buNone/>
            </a:pPr>
            <a:r>
              <a:rPr lang="en-US" altLang="zh-CN" dirty="0" err="1">
                <a:solidFill>
                  <a:srgbClr val="7D9029"/>
                </a:solidFill>
              </a:rPr>
              <a:t>ETag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"3f80f-1b6-3e1cb03b"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Accept-Ranges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bytes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7D9029"/>
                </a:solidFill>
              </a:rPr>
              <a:t>Connection</a:t>
            </a:r>
            <a:r>
              <a:rPr lang="en-US" altLang="zh-CN" dirty="0">
                <a:solidFill>
                  <a:srgbClr val="666666"/>
                </a:solidFill>
              </a:rPr>
              <a:t>:</a:t>
            </a:r>
            <a:r>
              <a:rPr lang="en-US" altLang="zh-CN" dirty="0"/>
              <a:t> close </a:t>
            </a:r>
          </a:p>
          <a:p>
            <a:pPr marL="300038" lvl="1" indent="0">
              <a:buNone/>
            </a:pPr>
            <a:r>
              <a:rPr lang="en-US" altLang="zh-CN" sz="1100" dirty="0">
                <a:solidFill>
                  <a:schemeClr val="tx2"/>
                </a:solidFill>
              </a:rPr>
              <a:t>	</a:t>
            </a:r>
          </a:p>
          <a:p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BD2DB0-1007-8545-BF62-037EC6583334}"/>
              </a:ext>
            </a:extLst>
          </p:cNvPr>
          <p:cNvSpPr/>
          <p:nvPr/>
        </p:nvSpPr>
        <p:spPr>
          <a:xfrm>
            <a:off x="4226159" y="1871350"/>
            <a:ext cx="48965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0">
              <a:buNone/>
            </a:pPr>
            <a:r>
              <a:rPr lang="en-US" altLang="zh-CN" sz="1500" dirty="0">
                <a:latin typeface="Cambria" panose="02040503050406030204" pitchFamily="18" charset="0"/>
              </a:rPr>
              <a:t>&lt;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html</a:t>
            </a:r>
            <a:r>
              <a:rPr lang="en-US" altLang="zh-CN" sz="1500" dirty="0">
                <a:latin typeface="Cambria" panose="02040503050406030204" pitchFamily="18" charset="0"/>
              </a:rPr>
              <a:t>&gt;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</a:t>
            </a:r>
            <a:r>
              <a:rPr lang="en-US" altLang="zh-CN" sz="1500" dirty="0">
                <a:latin typeface="Cambria" panose="02040503050406030204" pitchFamily="18" charset="0"/>
              </a:rPr>
              <a:t> &lt;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head</a:t>
            </a:r>
            <a:r>
              <a:rPr lang="en-US" altLang="zh-CN" sz="1500" dirty="0">
                <a:latin typeface="Cambria" panose="02040503050406030204" pitchFamily="18" charset="0"/>
              </a:rPr>
              <a:t>&gt;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 </a:t>
            </a:r>
            <a:r>
              <a:rPr lang="en-US" altLang="zh-CN" sz="1500" dirty="0">
                <a:latin typeface="Cambria" panose="02040503050406030204" pitchFamily="18" charset="0"/>
              </a:rPr>
              <a:t> &lt;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title</a:t>
            </a:r>
            <a:r>
              <a:rPr lang="en-US" altLang="zh-CN" sz="1500" dirty="0">
                <a:latin typeface="Cambria" panose="02040503050406030204" pitchFamily="18" charset="0"/>
              </a:rPr>
              <a:t>&gt;An Example Page&lt;/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title</a:t>
            </a:r>
            <a:r>
              <a:rPr lang="en-US" altLang="zh-CN" sz="1500" dirty="0">
                <a:latin typeface="Cambria" panose="02040503050406030204" pitchFamily="18" charset="0"/>
              </a:rPr>
              <a:t>&gt;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</a:t>
            </a:r>
            <a:r>
              <a:rPr lang="en-US" altLang="zh-CN" sz="1500" dirty="0">
                <a:latin typeface="Cambria" panose="02040503050406030204" pitchFamily="18" charset="0"/>
              </a:rPr>
              <a:t> &lt;/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head</a:t>
            </a:r>
            <a:r>
              <a:rPr lang="en-US" altLang="zh-CN" sz="1500" dirty="0">
                <a:latin typeface="Cambria" panose="02040503050406030204" pitchFamily="18" charset="0"/>
              </a:rPr>
              <a:t>&gt; 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</a:t>
            </a:r>
            <a:r>
              <a:rPr lang="en-US" altLang="zh-CN" sz="1500" dirty="0">
                <a:latin typeface="Cambria" panose="02040503050406030204" pitchFamily="18" charset="0"/>
              </a:rPr>
              <a:t>&lt;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body</a:t>
            </a:r>
            <a:r>
              <a:rPr lang="en-US" altLang="zh-CN" sz="1500" dirty="0">
                <a:latin typeface="Cambria" panose="02040503050406030204" pitchFamily="18" charset="0"/>
              </a:rPr>
              <a:t>&gt; 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  </a:t>
            </a:r>
            <a:r>
              <a:rPr lang="en-US" altLang="zh-CN" sz="1500" dirty="0">
                <a:latin typeface="Cambria" panose="02040503050406030204" pitchFamily="18" charset="0"/>
              </a:rPr>
              <a:t>&lt;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p</a:t>
            </a:r>
            <a:r>
              <a:rPr lang="en-US" altLang="zh-CN" sz="1500" dirty="0">
                <a:latin typeface="Cambria" panose="02040503050406030204" pitchFamily="18" charset="0"/>
              </a:rPr>
              <a:t>&gt;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    </a:t>
            </a:r>
            <a:r>
              <a:rPr lang="en-US" altLang="zh-CN" sz="1500" dirty="0">
                <a:latin typeface="Cambria" panose="02040503050406030204" pitchFamily="18" charset="0"/>
              </a:rPr>
              <a:t>Hello World, this is a very simple HTML document.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  </a:t>
            </a:r>
            <a:r>
              <a:rPr lang="en-US" altLang="zh-CN" sz="1500" dirty="0">
                <a:latin typeface="Cambria" panose="02040503050406030204" pitchFamily="18" charset="0"/>
              </a:rPr>
              <a:t>&lt;/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p</a:t>
            </a:r>
            <a:r>
              <a:rPr lang="en-US" altLang="zh-CN" sz="1500" dirty="0">
                <a:latin typeface="Cambria" panose="02040503050406030204" pitchFamily="18" charset="0"/>
              </a:rPr>
              <a:t>&gt; </a:t>
            </a:r>
          </a:p>
          <a:p>
            <a:pPr marL="342900" lvl="1" indent="0">
              <a:buNone/>
            </a:pPr>
            <a:r>
              <a:rPr lang="zh-CN" altLang="en-US" sz="1500" dirty="0">
                <a:latin typeface="Cambria" panose="02040503050406030204" pitchFamily="18" charset="0"/>
              </a:rPr>
              <a:t>   </a:t>
            </a:r>
            <a:r>
              <a:rPr lang="en-US" altLang="zh-CN" sz="1500" dirty="0">
                <a:latin typeface="Cambria" panose="02040503050406030204" pitchFamily="18" charset="0"/>
              </a:rPr>
              <a:t>&lt;/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body</a:t>
            </a:r>
            <a:r>
              <a:rPr lang="en-US" altLang="zh-CN" sz="1500" dirty="0">
                <a:latin typeface="Cambria" panose="02040503050406030204" pitchFamily="18" charset="0"/>
              </a:rPr>
              <a:t>&gt; </a:t>
            </a:r>
          </a:p>
          <a:p>
            <a:pPr marL="342900" lvl="1" indent="0">
              <a:buNone/>
            </a:pPr>
            <a:r>
              <a:rPr lang="en-US" altLang="zh-CN" sz="1500" dirty="0">
                <a:latin typeface="Cambria" panose="02040503050406030204" pitchFamily="18" charset="0"/>
              </a:rPr>
              <a:t>&lt;/</a:t>
            </a:r>
            <a:r>
              <a:rPr lang="en-US" altLang="zh-CN" sz="1500" b="1" dirty="0">
                <a:solidFill>
                  <a:srgbClr val="008000"/>
                </a:solidFill>
                <a:latin typeface="Cambria" panose="02040503050406030204" pitchFamily="18" charset="0"/>
              </a:rPr>
              <a:t>html</a:t>
            </a:r>
            <a:r>
              <a:rPr lang="en-US" altLang="zh-CN" sz="1500" dirty="0">
                <a:latin typeface="Cambria" panose="02040503050406030204" pitchFamily="18" charset="0"/>
              </a:rPr>
              <a:t>&gt;</a:t>
            </a:r>
            <a:endParaRPr lang="zh-CN" altLang="en-US" sz="15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2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18144-2CB6-B944-8CA4-B7FA1DA4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2FBE7-BF0F-3E47-B758-5A823354B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server sends </a:t>
            </a:r>
            <a:r>
              <a:rPr lang="en-US" altLang="zh-CN" i="1" dirty="0">
                <a:solidFill>
                  <a:srgbClr val="FF0000"/>
                </a:solidFill>
              </a:rPr>
              <a:t>response messages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/>
              <a:t>to the client, which consist of:</a:t>
            </a:r>
            <a:r>
              <a:rPr lang="en-US" altLang="zh-CN" baseline="30000" dirty="0">
                <a:hlinkClick r:id="rId2"/>
              </a:rPr>
              <a:t>[47]</a:t>
            </a:r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/>
              <a:t>status line</a:t>
            </a:r>
            <a:r>
              <a:rPr lang="en-US" altLang="zh-CN" dirty="0"/>
              <a:t>, consisting of the protocol version, a </a:t>
            </a:r>
            <a:r>
              <a:rPr lang="en-US" altLang="zh-CN" dirty="0">
                <a:hlinkClick r:id="rId3" tooltip="Space (punctuation)"/>
              </a:rPr>
              <a:t>space</a:t>
            </a:r>
            <a:r>
              <a:rPr lang="en-US" altLang="zh-CN" dirty="0"/>
              <a:t>, the </a:t>
            </a:r>
            <a:r>
              <a:rPr lang="en-US" altLang="zh-CN" dirty="0">
                <a:hlinkClick r:id="rId4" tooltip="List of HTTP status codes"/>
              </a:rPr>
              <a:t>response status code</a:t>
            </a:r>
            <a:r>
              <a:rPr lang="en-US" altLang="zh-CN" dirty="0"/>
              <a:t>, another space, a possibly empty reason phrase, a </a:t>
            </a:r>
            <a:r>
              <a:rPr lang="en-US" altLang="zh-CN" dirty="0">
                <a:hlinkClick r:id="rId5" tooltip="Carriage return"/>
              </a:rPr>
              <a:t>carriage return</a:t>
            </a:r>
            <a:r>
              <a:rPr lang="en-US" altLang="zh-CN" dirty="0"/>
              <a:t> and a </a:t>
            </a:r>
            <a:r>
              <a:rPr lang="en-US" altLang="zh-CN" dirty="0">
                <a:hlinkClick r:id="rId6" tooltip="Line feed"/>
              </a:rPr>
              <a:t>line feed</a:t>
            </a:r>
            <a:r>
              <a:rPr lang="en-US" altLang="zh-CN" dirty="0"/>
              <a:t>, e.g.: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 dirty="0">
                <a:solidFill>
                  <a:schemeClr val="tx2"/>
                </a:solidFill>
              </a:rPr>
              <a:t>     </a:t>
            </a:r>
            <a:r>
              <a:rPr lang="en-US" altLang="zh-CN" dirty="0">
                <a:solidFill>
                  <a:schemeClr val="tx2"/>
                </a:solidFill>
              </a:rPr>
              <a:t>HTTP/1.1 200 OK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zero or more </a:t>
            </a:r>
            <a:r>
              <a:rPr lang="en-US" altLang="zh-CN" dirty="0">
                <a:hlinkClick r:id="rId7" tooltip="HTTP response header field"/>
              </a:rPr>
              <a:t>response header fields</a:t>
            </a:r>
            <a:r>
              <a:rPr lang="en-US" altLang="zh-CN" dirty="0"/>
              <a:t>, each consisting of the case-insensitive field name, a colon, optional leading </a:t>
            </a:r>
            <a:r>
              <a:rPr lang="en-US" altLang="zh-CN" dirty="0">
                <a:hlinkClick r:id="rId8" tooltip="Whitespace (computer science)"/>
              </a:rPr>
              <a:t>whitespace</a:t>
            </a:r>
            <a:r>
              <a:rPr lang="en-US" altLang="zh-CN" dirty="0"/>
              <a:t>, the field value, an optional trailing whitespace and ending with a carriage return and a line feed, e.g.: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 dirty="0">
                <a:solidFill>
                  <a:schemeClr val="tx2"/>
                </a:solidFill>
              </a:rPr>
              <a:t>     </a:t>
            </a:r>
            <a:r>
              <a:rPr lang="en-US" altLang="zh-CN" dirty="0">
                <a:solidFill>
                  <a:schemeClr val="tx2"/>
                </a:solidFill>
              </a:rPr>
              <a:t>Content-Type: text/html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an empty line, consisting of a carriage return and a line feed;</a:t>
            </a:r>
          </a:p>
          <a:p>
            <a:pPr lvl="1"/>
            <a:r>
              <a:rPr lang="en-US" altLang="zh-CN" dirty="0"/>
              <a:t>an optional </a:t>
            </a:r>
            <a:r>
              <a:rPr lang="en-US" altLang="zh-CN" dirty="0">
                <a:hlinkClick r:id="rId9" tooltip="HTTP message body"/>
              </a:rPr>
              <a:t>message body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B7302-E221-F244-BCBC-A85220AA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49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F84E8-58CA-0947-B280-B03D0D56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Status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845F1-76FF-EF46-B2F4-2E9E1E2F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In HTTP/1.0 and since, </a:t>
            </a:r>
          </a:p>
          <a:p>
            <a:pPr lvl="1"/>
            <a:r>
              <a:rPr lang="en-US" altLang="zh-CN" sz="1600" dirty="0"/>
              <a:t>the </a:t>
            </a:r>
            <a:r>
              <a:rPr lang="en-US" altLang="zh-CN" sz="1600" dirty="0">
                <a:solidFill>
                  <a:srgbClr val="FF0000"/>
                </a:solidFill>
              </a:rPr>
              <a:t>first line </a:t>
            </a:r>
            <a:r>
              <a:rPr lang="en-US" altLang="zh-CN" sz="1600" dirty="0"/>
              <a:t>of the HTTP response is called the </a:t>
            </a:r>
            <a:r>
              <a:rPr lang="en-US" altLang="zh-CN" sz="1600" i="1" dirty="0">
                <a:solidFill>
                  <a:srgbClr val="FF0000"/>
                </a:solidFill>
              </a:rPr>
              <a:t>status line</a:t>
            </a:r>
            <a:r>
              <a:rPr lang="en-US" altLang="zh-CN" sz="1600" dirty="0">
                <a:solidFill>
                  <a:srgbClr val="FF0000"/>
                </a:solidFill>
              </a:rPr>
              <a:t> </a:t>
            </a:r>
            <a:r>
              <a:rPr lang="en-US" altLang="zh-CN" sz="1600" dirty="0"/>
              <a:t>and includes a numeric </a:t>
            </a:r>
            <a:r>
              <a:rPr lang="en-US" altLang="zh-CN" sz="1600" i="1" dirty="0">
                <a:solidFill>
                  <a:srgbClr val="FF0000"/>
                </a:solidFill>
              </a:rPr>
              <a:t>status code</a:t>
            </a:r>
            <a:r>
              <a:rPr lang="en-US" altLang="zh-CN" sz="1600" dirty="0">
                <a:solidFill>
                  <a:srgbClr val="FF0000"/>
                </a:solidFill>
              </a:rPr>
              <a:t> </a:t>
            </a:r>
            <a:r>
              <a:rPr lang="en-US" altLang="zh-CN" sz="1600" dirty="0"/>
              <a:t>(such as "</a:t>
            </a:r>
            <a:r>
              <a:rPr lang="en-US" altLang="zh-CN" sz="1600" dirty="0">
                <a:hlinkClick r:id="rId2" tooltip="HTTP 404"/>
              </a:rPr>
              <a:t>404</a:t>
            </a:r>
            <a:r>
              <a:rPr lang="en-US" altLang="zh-CN" sz="1600" dirty="0"/>
              <a:t>") and a textual </a:t>
            </a:r>
            <a:r>
              <a:rPr lang="en-US" altLang="zh-CN" sz="1600" i="1" dirty="0">
                <a:solidFill>
                  <a:srgbClr val="FF0000"/>
                </a:solidFill>
              </a:rPr>
              <a:t>reason phrase</a:t>
            </a:r>
            <a:r>
              <a:rPr lang="en-US" altLang="zh-CN" sz="1600" dirty="0">
                <a:solidFill>
                  <a:srgbClr val="FF0000"/>
                </a:solidFill>
              </a:rPr>
              <a:t> </a:t>
            </a:r>
            <a:r>
              <a:rPr lang="en-US" altLang="zh-CN" sz="1600" dirty="0"/>
              <a:t>(such as "Not Found"). 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first</a:t>
            </a:r>
            <a:r>
              <a:rPr lang="en-US" altLang="zh-CN" sz="2000" dirty="0"/>
              <a:t> digit of the status code defines its class:</a:t>
            </a:r>
          </a:p>
          <a:p>
            <a:pPr lvl="1"/>
            <a:r>
              <a:rPr lang="en-US" altLang="zh-CN" sz="1600" dirty="0"/>
              <a:t>1XX (informational)</a:t>
            </a:r>
            <a:r>
              <a:rPr lang="zh-CN" altLang="en-US" sz="1600" dirty="0"/>
              <a:t> </a:t>
            </a:r>
            <a:r>
              <a:rPr lang="en-US" altLang="zh-CN" sz="1600" dirty="0"/>
              <a:t>The request was received, continuing process.</a:t>
            </a:r>
          </a:p>
          <a:p>
            <a:pPr lvl="1"/>
            <a:r>
              <a:rPr lang="en-US" altLang="zh-CN" sz="1600" dirty="0"/>
              <a:t>2XX (successful)</a:t>
            </a:r>
            <a:r>
              <a:rPr lang="zh-CN" altLang="en-US" sz="1600" dirty="0"/>
              <a:t> </a:t>
            </a:r>
            <a:r>
              <a:rPr lang="en-US" altLang="zh-CN" sz="1600" dirty="0"/>
              <a:t>The request was successfully received, understood, and accepted.</a:t>
            </a:r>
          </a:p>
          <a:p>
            <a:pPr lvl="1"/>
            <a:r>
              <a:rPr lang="en-US" altLang="zh-CN" sz="1600" dirty="0"/>
              <a:t>3XX (redirection)</a:t>
            </a:r>
            <a:r>
              <a:rPr lang="zh-CN" altLang="en-US" sz="1600" dirty="0"/>
              <a:t> </a:t>
            </a:r>
            <a:r>
              <a:rPr lang="en-US" altLang="zh-CN" sz="1600" dirty="0"/>
              <a:t>Further action needs to be taken in order to complete the request.</a:t>
            </a:r>
          </a:p>
          <a:p>
            <a:pPr lvl="1"/>
            <a:r>
              <a:rPr lang="en-US" altLang="zh-CN" sz="1600" dirty="0"/>
              <a:t>4XX (client error)</a:t>
            </a:r>
            <a:r>
              <a:rPr lang="zh-CN" altLang="en-US" sz="1600" dirty="0"/>
              <a:t> </a:t>
            </a:r>
            <a:r>
              <a:rPr lang="en-US" altLang="zh-CN" sz="1600" dirty="0"/>
              <a:t>The request contains bad syntax or cannot be fulfilled.</a:t>
            </a:r>
          </a:p>
          <a:p>
            <a:pPr lvl="1"/>
            <a:r>
              <a:rPr lang="en-US" altLang="zh-CN" sz="1600" dirty="0"/>
              <a:t>5XX (server error)</a:t>
            </a:r>
            <a:r>
              <a:rPr lang="zh-CN" altLang="en-US" sz="1600" dirty="0"/>
              <a:t> </a:t>
            </a:r>
            <a:r>
              <a:rPr lang="en-US" altLang="zh-CN" sz="1600" dirty="0"/>
              <a:t>The server failed to fulfill an apparently valid request.</a:t>
            </a:r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CCD44-63BE-CF44-87C5-DE0E3148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51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CC232-7280-C24F-94FE-D5A1A186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Fields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7EE9D02-CE52-C045-BA83-9B2D5F0B4E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505" y="784242"/>
          <a:ext cx="9000999" cy="4098120"/>
        </p:xfrm>
        <a:graphic>
          <a:graphicData uri="http://schemas.openxmlformats.org/drawingml/2006/table">
            <a:tbl>
              <a:tblPr/>
              <a:tblGrid>
                <a:gridCol w="1906992">
                  <a:extLst>
                    <a:ext uri="{9D8B030D-6E8A-4147-A177-3AD203B41FA5}">
                      <a16:colId xmlns:a16="http://schemas.microsoft.com/office/drawing/2014/main" val="1083970620"/>
                    </a:ext>
                  </a:extLst>
                </a:gridCol>
                <a:gridCol w="4501719">
                  <a:extLst>
                    <a:ext uri="{9D8B030D-6E8A-4147-A177-3AD203B41FA5}">
                      <a16:colId xmlns:a16="http://schemas.microsoft.com/office/drawing/2014/main" val="264059330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55650966"/>
                    </a:ext>
                  </a:extLst>
                </a:gridCol>
              </a:tblGrid>
              <a:tr h="837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Field name</a:t>
                      </a:r>
                    </a:p>
                  </a:txBody>
                  <a:tcPr marL="25763" marR="56357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Description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Example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923237"/>
                  </a:ext>
                </a:extLst>
              </a:tr>
              <a:tr h="8373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Accept-CH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Requests </a:t>
                      </a:r>
                      <a:r>
                        <a:rPr lang="en-US" sz="1200" u="none" strike="noStrike">
                          <a:solidFill>
                            <a:srgbClr val="0645AD"/>
                          </a:solidFill>
                          <a:effectLst/>
                          <a:hlinkClick r:id="rId2" tooltip="HTTP Client Hints"/>
                        </a:rPr>
                        <a:t>HTTP Client Hints</a:t>
                      </a:r>
                      <a:endParaRPr lang="en-US" sz="120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Accept-CH: UA, Platform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82661"/>
                  </a:ext>
                </a:extLst>
              </a:tr>
              <a:tr h="43153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Access-Control-Allow-Origin,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Access-Control-Allow-Credentials,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Access-Control-Expose-Headers,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Access-Control-Max-Age,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Access-Control-Allow-Methods,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Access-Control-Allow-Headers</a:t>
                      </a:r>
                      <a:r>
                        <a:rPr lang="en-US" sz="12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3"/>
                        </a:rPr>
                        <a:t>[13]</a:t>
                      </a:r>
                      <a:endParaRPr lang="en-US" sz="120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Specifying which web sites can participate in </a:t>
                      </a:r>
                      <a:r>
                        <a:rPr lang="en-US" sz="1200" u="none" strike="noStrike">
                          <a:solidFill>
                            <a:srgbClr val="0645AD"/>
                          </a:solidFill>
                          <a:effectLst/>
                          <a:hlinkClick r:id="rId4" tooltip="Cross-origin resource sharing"/>
                        </a:rPr>
                        <a:t>cross-origin resource sharing</a:t>
                      </a:r>
                      <a:endParaRPr lang="en-US" sz="120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Access-Control-Allow-Origin: *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84847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Age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age the object has been in a </a:t>
                      </a:r>
                      <a:r>
                        <a:rPr lang="en-US" sz="1200" u="none" strike="noStrike" dirty="0">
                          <a:solidFill>
                            <a:srgbClr val="0645AD"/>
                          </a:solidFill>
                          <a:effectLst/>
                          <a:hlinkClick r:id="rId5" tooltip="Proxy cache"/>
                        </a:rPr>
                        <a:t>proxy cache</a:t>
                      </a:r>
                      <a:r>
                        <a:rPr lang="en-US" sz="1200" dirty="0">
                          <a:effectLst/>
                        </a:rPr>
                        <a:t> in seconds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Age: 12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18465"/>
                  </a:ext>
                </a:extLst>
              </a:tr>
              <a:tr h="19966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Allow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Valid methods for a specified resource. To be used for a </a:t>
                      </a:r>
                      <a:r>
                        <a:rPr lang="en-US" sz="1200" i="1">
                          <a:effectLst/>
                        </a:rPr>
                        <a:t>405 Method not allowed</a:t>
                      </a:r>
                      <a:endParaRPr lang="en-US" sz="120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Allow: GET, HEAD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489468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Content-Encoding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type of encoding used on the data. See </a:t>
                      </a:r>
                      <a:r>
                        <a:rPr lang="en-US" sz="1200" u="none" strike="noStrike">
                          <a:solidFill>
                            <a:srgbClr val="0645AD"/>
                          </a:solidFill>
                          <a:effectLst/>
                          <a:hlinkClick r:id="rId6" tooltip="HTTP compression"/>
                        </a:rPr>
                        <a:t>HTTP compression</a:t>
                      </a:r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Content-Encoding: </a:t>
                      </a:r>
                      <a:r>
                        <a:rPr lang="en-US" sz="1200" dirty="0" err="1">
                          <a:effectLst/>
                        </a:rPr>
                        <a:t>gzip</a:t>
                      </a:r>
                      <a:endParaRPr lang="en-US" sz="1200" dirty="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78306"/>
                  </a:ext>
                </a:extLst>
              </a:tr>
              <a:tr h="25763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Content-Language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natural language or languages of the intended audience for the enclosed content</a:t>
                      </a:r>
                      <a:r>
                        <a:rPr lang="en-US" sz="1200" b="0" i="0" u="none" strike="noStrike" baseline="30000">
                          <a:solidFill>
                            <a:srgbClr val="0645AD"/>
                          </a:solidFill>
                          <a:effectLst/>
                          <a:hlinkClick r:id="rId7"/>
                        </a:rPr>
                        <a:t>[51]</a:t>
                      </a:r>
                      <a:endParaRPr lang="en-US" sz="1200">
                        <a:effectLst/>
                      </a:endParaRP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Content-Language: da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03212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Content-Length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length of the response body in </a:t>
                      </a:r>
                      <a:r>
                        <a:rPr lang="en-US" sz="1200" u="none" strike="noStrike">
                          <a:solidFill>
                            <a:srgbClr val="0645AD"/>
                          </a:solidFill>
                          <a:effectLst/>
                          <a:hlinkClick r:id="rId8" tooltip="Octet (computing)"/>
                        </a:rPr>
                        <a:t>octets</a:t>
                      </a:r>
                      <a:r>
                        <a:rPr lang="en-US" sz="1200">
                          <a:effectLst/>
                        </a:rPr>
                        <a:t> (8-bit bytes)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Content-Length: 348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85952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Content-Location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 alternate location for the returned data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Content-Location: /index.htm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88535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Content-Type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 </a:t>
                      </a:r>
                      <a:r>
                        <a:rPr lang="en-US" sz="1200" u="none" strike="noStrike">
                          <a:solidFill>
                            <a:srgbClr val="0645AD"/>
                          </a:solidFill>
                          <a:effectLst/>
                          <a:hlinkClick r:id="rId9" tooltip="MIME type"/>
                        </a:rPr>
                        <a:t>MIME type</a:t>
                      </a:r>
                      <a:r>
                        <a:rPr lang="en-US" sz="1200">
                          <a:effectLst/>
                        </a:rPr>
                        <a:t> of this content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Content-Type: text/html; charset=utf-8</a:t>
                      </a:r>
                    </a:p>
                  </a:txBody>
                  <a:tcPr marL="25763" marR="25763" marT="12882" marB="1288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994141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DA2A06-C2CF-634D-8686-78293F57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3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HTTP session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HTTP session is a sequence of network request-response transactions.</a:t>
            </a:r>
          </a:p>
          <a:p>
            <a:pPr lvl="1"/>
            <a:r>
              <a:rPr lang="en-US" altLang="zh-CN" dirty="0"/>
              <a:t>TCP 3-Way Handshake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r>
              <a:rPr lang="en-US" altLang="zh-CN" i="1" dirty="0"/>
              <a:t>from:</a:t>
            </a:r>
            <a:r>
              <a:rPr lang="zh-CN" altLang="en-US" i="1" dirty="0"/>
              <a:t> </a:t>
            </a:r>
            <a:r>
              <a:rPr lang="en-US" altLang="zh-CN" i="1" dirty="0">
                <a:hlinkClick r:id="rId2"/>
              </a:rPr>
              <a:t>http://blog.csdn.net/wangshihui512/article/details/9051819</a:t>
            </a:r>
            <a:r>
              <a:rPr lang="zh-CN" altLang="en-US" i="1" dirty="0"/>
              <a:t> </a:t>
            </a:r>
            <a:endParaRPr lang="en-US" altLang="zh-CN" i="1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3608" y="1383837"/>
          <a:ext cx="6768752" cy="2914589"/>
        </p:xfrm>
        <a:graphic>
          <a:graphicData uri="http://schemas.openxmlformats.org/drawingml/2006/table">
            <a:tbl>
              <a:tblPr/>
              <a:tblGrid>
                <a:gridCol w="3885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157">
                <a:tc>
                  <a:txBody>
                    <a:bodyPr/>
                    <a:lstStyle/>
                    <a:p>
                      <a:pPr algn="ctr"/>
                      <a:r>
                        <a:rPr lang="sk-SK" sz="1400" dirty="0"/>
                        <a:t> 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400"/>
                        <a:t> 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1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EVENT</a:t>
                      </a:r>
                      <a:endParaRPr lang="en-US" sz="1400" dirty="0"/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DIAGRAM</a:t>
                      </a:r>
                      <a:endParaRPr lang="en-US" sz="1400" dirty="0"/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7318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Host A</a:t>
                      </a:r>
                      <a:r>
                        <a:rPr lang="en-US" sz="1400" b="1" dirty="0"/>
                        <a:t> sends</a:t>
                      </a:r>
                      <a:r>
                        <a:rPr lang="en-US" sz="1400" dirty="0"/>
                        <a:t> a TCP 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effectLst/>
                        </a:rPr>
                        <a:t>SYN</a:t>
                      </a:r>
                      <a:r>
                        <a:rPr lang="en-US" sz="1400" dirty="0" err="1"/>
                        <a:t>chronize</a:t>
                      </a:r>
                      <a:r>
                        <a:rPr lang="en-US" sz="1400" dirty="0"/>
                        <a:t> packet to Host B</a:t>
                      </a:r>
                    </a:p>
                    <a:p>
                      <a:pPr algn="l"/>
                      <a:r>
                        <a:rPr lang="en-US" sz="1400" dirty="0"/>
                        <a:t>Host B receives A's 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SYN</a:t>
                      </a:r>
                      <a:endParaRPr lang="en-US" sz="1400" dirty="0"/>
                    </a:p>
                    <a:p>
                      <a:pPr algn="l"/>
                      <a:r>
                        <a:rPr lang="en-US" sz="1400" dirty="0"/>
                        <a:t>Host B</a:t>
                      </a:r>
                      <a:r>
                        <a:rPr lang="en-US" sz="1400" b="1" dirty="0"/>
                        <a:t> sends</a:t>
                      </a:r>
                      <a:r>
                        <a:rPr lang="en-US" sz="1400" dirty="0"/>
                        <a:t> a 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</a:rPr>
                        <a:t>SYN</a:t>
                      </a:r>
                      <a:r>
                        <a:rPr lang="en-US" sz="1400" dirty="0" err="1"/>
                        <a:t>chronize-ACKnowledgement</a:t>
                      </a:r>
                      <a:endParaRPr lang="en-US" sz="1400" dirty="0"/>
                    </a:p>
                    <a:p>
                      <a:pPr algn="l"/>
                      <a:r>
                        <a:rPr lang="en-US" sz="1400" dirty="0"/>
                        <a:t>Host A receives B's 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  <a:effectLst/>
                        </a:rPr>
                        <a:t>SYN-ACK</a:t>
                      </a:r>
                      <a:endParaRPr lang="en-US" sz="1400" dirty="0"/>
                    </a:p>
                    <a:p>
                      <a:pPr algn="l"/>
                      <a:r>
                        <a:rPr lang="en-US" sz="1400" dirty="0"/>
                        <a:t>Host A</a:t>
                      </a:r>
                      <a:r>
                        <a:rPr lang="en-US" sz="1400" b="1" dirty="0"/>
                        <a:t> sends</a:t>
                      </a:r>
                      <a:r>
                        <a:rPr lang="en-US" sz="1400" dirty="0"/>
                        <a:t> </a:t>
                      </a:r>
                      <a:r>
                        <a:rPr lang="en-US" sz="1400" b="1" dirty="0" err="1">
                          <a:solidFill>
                            <a:srgbClr val="CC00CC"/>
                          </a:solidFill>
                          <a:effectLst/>
                        </a:rPr>
                        <a:t>ACK</a:t>
                      </a:r>
                      <a:r>
                        <a:rPr lang="en-US" sz="1400" dirty="0" err="1"/>
                        <a:t>nowledge</a:t>
                      </a:r>
                      <a:endParaRPr lang="en-US" sz="1400" dirty="0"/>
                    </a:p>
                    <a:p>
                      <a:pPr algn="l"/>
                      <a:r>
                        <a:rPr lang="en-US" sz="1400" dirty="0"/>
                        <a:t>Host B receives </a:t>
                      </a:r>
                      <a:r>
                        <a:rPr lang="en-US" sz="1400" b="1" dirty="0">
                          <a:solidFill>
                            <a:srgbClr val="CC00CC"/>
                          </a:solidFill>
                          <a:effectLst/>
                        </a:rPr>
                        <a:t>ACK</a:t>
                      </a:r>
                      <a:r>
                        <a:rPr lang="en-US" sz="1400" dirty="0"/>
                        <a:t>. </a:t>
                      </a:r>
                      <a:br>
                        <a:rPr lang="en-US" sz="1400" b="1" i="1" dirty="0"/>
                      </a:br>
                      <a:r>
                        <a:rPr lang="en-US" sz="1400" b="1" i="1" dirty="0"/>
                        <a:t>TCP socket connection is ESTABLISHED.</a:t>
                      </a:r>
                      <a:endParaRPr lang="en-US" sz="1400" dirty="0"/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br>
                        <a:rPr lang="en-US" sz="1400" dirty="0"/>
                      </a:br>
                      <a:br>
                        <a:rPr lang="en-US" sz="1400" dirty="0"/>
                      </a:b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US" sz="1400" dirty="0"/>
                        <a:t>TCP Three Way Handshake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(SYN,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sz="1400" dirty="0"/>
                        <a:t>SYN-</a:t>
                      </a:r>
                      <a:r>
                        <a:rPr lang="en-US" altLang="zh-CN" sz="1400" dirty="0"/>
                        <a:t>ACK,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ACK)</a:t>
                      </a:r>
                      <a:endParaRPr lang="en-US" sz="1400" dirty="0"/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2" descr="cp three-way handshake,syn,syn-ack,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57" y="2271321"/>
            <a:ext cx="2414434" cy="13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HTTP 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is a </a:t>
            </a:r>
            <a:r>
              <a:rPr lang="en-US" altLang="zh-CN" dirty="0">
                <a:solidFill>
                  <a:srgbClr val="FF0000"/>
                </a:solidFill>
              </a:rPr>
              <a:t>stateless</a:t>
            </a:r>
            <a:r>
              <a:rPr lang="en-US" altLang="zh-CN" dirty="0"/>
              <a:t> protocol</a:t>
            </a:r>
          </a:p>
          <a:p>
            <a:pPr lvl="1"/>
            <a:r>
              <a:rPr lang="en-US" altLang="zh-CN" dirty="0"/>
              <a:t>A stateless protocol does not require the HTTP server to retain information or status about each user for the duration of multiple requests.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r>
              <a:rPr lang="en-US" altLang="zh-CN" i="1" dirty="0"/>
              <a:t>from:</a:t>
            </a:r>
            <a:r>
              <a:rPr lang="zh-CN" altLang="en-US" i="1" dirty="0"/>
              <a:t> </a:t>
            </a:r>
            <a:r>
              <a:rPr lang="en-US" altLang="zh-CN" i="1" dirty="0">
                <a:hlinkClick r:id="rId2"/>
              </a:rPr>
              <a:t>https://www.openhome.cc/Gossip/ServletJSP/BehindHttpSession.html</a:t>
            </a:r>
            <a:r>
              <a:rPr lang="zh-CN" altLang="en-US" i="1" dirty="0"/>
              <a:t>    </a:t>
            </a:r>
            <a:endParaRPr lang="en-US" altLang="zh-CN" i="1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9" y="1851670"/>
            <a:ext cx="6448662" cy="22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HTTP 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is a </a:t>
            </a:r>
            <a:r>
              <a:rPr lang="en-US" altLang="zh-CN" dirty="0">
                <a:solidFill>
                  <a:srgbClr val="FF0000"/>
                </a:solidFill>
              </a:rPr>
              <a:t>stateless</a:t>
            </a:r>
            <a:r>
              <a:rPr lang="en-US" altLang="zh-CN" dirty="0"/>
              <a:t> protocol</a:t>
            </a:r>
          </a:p>
          <a:p>
            <a:pPr lvl="1"/>
            <a:r>
              <a:rPr lang="en-US" altLang="zh-CN" dirty="0"/>
              <a:t>A stateless protocol does not require the HTTP server to retain information or status about each user for the duration of multiple requests.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r>
              <a:rPr lang="en-US" altLang="zh-CN" i="1" dirty="0"/>
              <a:t>from:</a:t>
            </a:r>
            <a:r>
              <a:rPr lang="zh-CN" altLang="en-US" i="1" dirty="0"/>
              <a:t> </a:t>
            </a:r>
            <a:r>
              <a:rPr lang="en-US" altLang="zh-CN" i="1" dirty="0">
                <a:hlinkClick r:id="rId2"/>
              </a:rPr>
              <a:t>https://www.openhome.cc/Gossip/ServletJSP/BehindHttpSession.html</a:t>
            </a:r>
            <a:r>
              <a:rPr lang="zh-CN" altLang="en-US" i="1" dirty="0"/>
              <a:t>    </a:t>
            </a:r>
            <a:endParaRPr lang="en-US" altLang="zh-CN" i="1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707654"/>
            <a:ext cx="565066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ADF25-F6C1-5049-B576-FB102FA6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Web Application Lifecycle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EF214-B886-3541-88B9-08EAF5EA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However, </a:t>
            </a:r>
          </a:p>
          <a:p>
            <a:pPr lvl="1"/>
            <a:r>
              <a:rPr lang="en" altLang="zh-CN" dirty="0"/>
              <a:t>because a web application must take these services into account, the process for creating and running a web application is different from that of traditional stand-alone Java classes.</a:t>
            </a:r>
          </a:p>
          <a:p>
            <a:pPr lvl="1"/>
            <a:endParaRPr lang="en" altLang="zh-CN" dirty="0"/>
          </a:p>
          <a:p>
            <a:r>
              <a:rPr lang="en" altLang="zh-CN" dirty="0"/>
              <a:t>The process for creating, deploying, and executing a web application can be summarized as follows: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Develop the web component code.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Develop the web application deployment descriptor, if necessary.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Compile the web application components and helper classes referenced by the components.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Optionally, package the application into a deployable unit.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Deploy the application into a web container.</a:t>
            </a:r>
          </a:p>
          <a:p>
            <a:pPr marL="642938" lvl="1" indent="-342900">
              <a:buFont typeface="+mj-lt"/>
              <a:buAutoNum type="arabicPeriod"/>
            </a:pPr>
            <a:r>
              <a:rPr lang="en" altLang="zh-CN" dirty="0"/>
              <a:t>Access a URL that references the web application.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C493C-7277-1A48-87E7-DEE592E4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4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HTTP 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is a </a:t>
            </a:r>
            <a:r>
              <a:rPr lang="en-US" altLang="zh-CN" dirty="0">
                <a:solidFill>
                  <a:srgbClr val="FF0000"/>
                </a:solidFill>
              </a:rPr>
              <a:t>stateless</a:t>
            </a:r>
            <a:r>
              <a:rPr lang="en-US" altLang="zh-CN" dirty="0"/>
              <a:t> protocol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DB2DF9-2BB3-3840-AEF9-8EAAE6E7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53400"/>
            <a:ext cx="7947425" cy="39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048AB6-6545-E504-0D90-DBFE5107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57" y="976323"/>
            <a:ext cx="2199625" cy="35553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312899-4C1F-C936-AB89-CE48C5AE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Chrome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Debugging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B61C8-9A42-9055-4E87-A3A83F0E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E7E6EA-B040-F1E5-0942-6DDAA099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143188"/>
            <a:ext cx="6982544" cy="33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ACEB4-13E9-7F4F-A85E-B4E9E2C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Postman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59C75-BCFD-3B41-BEC6-30BFD8A5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ea typeface="DengXian" panose="02010600030101010101" pitchFamily="2" charset="-122"/>
              </a:rPr>
              <a:t>Postman is an API platform for building and using APIs. </a:t>
            </a:r>
          </a:p>
          <a:p>
            <a:pPr lvl="1"/>
            <a:r>
              <a:rPr kumimoji="1" lang="en" altLang="zh-CN" dirty="0">
                <a:ea typeface="DengXian" panose="02010600030101010101" pitchFamily="2" charset="-122"/>
              </a:rPr>
              <a:t>Postman simplifies each step of the API lifecycle and streamlines collaboration so you can create better APIs—faster.</a:t>
            </a:r>
          </a:p>
          <a:p>
            <a:pPr lvl="1"/>
            <a:endParaRPr kumimoji="1" lang="en" altLang="zh-CN" dirty="0">
              <a:ea typeface="DengXian" panose="02010600030101010101" pitchFamily="2" charset="-122"/>
            </a:endParaRPr>
          </a:p>
          <a:p>
            <a:r>
              <a:rPr kumimoji="1" lang="en-US" altLang="zh-CN" dirty="0" err="1">
                <a:ea typeface="DengXian" panose="02010600030101010101" pitchFamily="2" charset="-122"/>
              </a:rPr>
              <a:t>Dowload</a:t>
            </a:r>
            <a:endParaRPr kumimoji="1" lang="en-US" altLang="zh-Hans" dirty="0">
              <a:ea typeface="DengXian" panose="02010600030101010101" pitchFamily="2" charset="-122"/>
            </a:endParaRPr>
          </a:p>
          <a:p>
            <a:pPr lvl="1"/>
            <a:r>
              <a:rPr lang="en-US" altLang="zh-CN" dirty="0">
                <a:hlinkClick r:id="rId2"/>
              </a:rPr>
              <a:t>https://www.postman.com/</a:t>
            </a:r>
            <a:endParaRPr lang="en-US" altLang="zh-CN" dirty="0"/>
          </a:p>
          <a:p>
            <a:r>
              <a:rPr kumimoji="1" lang="en-US" altLang="zh-CN" dirty="0">
                <a:ea typeface="DengXian" panose="02010600030101010101" pitchFamily="2" charset="-122"/>
              </a:rPr>
              <a:t>Docs</a:t>
            </a:r>
            <a:endParaRPr kumimoji="1" lang="en-US" altLang="zh-Hans" dirty="0">
              <a:ea typeface="DengXian" panose="02010600030101010101" pitchFamily="2" charset="-122"/>
            </a:endParaRPr>
          </a:p>
          <a:p>
            <a:pPr lvl="1"/>
            <a:r>
              <a:rPr lang="en-US" altLang="zh-CN" dirty="0">
                <a:hlinkClick r:id="rId3"/>
              </a:rPr>
              <a:t>https://learning.postman.com/docs/introduction/overview/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DDEE8AC-F7D6-964B-A33B-83953C4B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1028" name="Picture 4" descr="Team logo">
            <a:extLst>
              <a:ext uri="{FF2B5EF4-FFF2-40B4-BE49-F238E27FC236}">
                <a16:creationId xmlns:a16="http://schemas.microsoft.com/office/drawing/2014/main" id="{93B47397-7BEE-D6FA-64B0-B7D652B8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837109"/>
            <a:ext cx="1461318" cy="146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731" y="715501"/>
            <a:ext cx="5542237" cy="40400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AACEB4-13E9-7F4F-A85E-B4E9E2C4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Postman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DDEE8AC-F7D6-964B-A33B-83953C4B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88681" y="1617644"/>
            <a:ext cx="378042" cy="16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6580093" y="6794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点击发送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826663" y="915566"/>
            <a:ext cx="324036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563887" y="1617644"/>
            <a:ext cx="932039" cy="159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977934" y="912539"/>
            <a:ext cx="108012" cy="651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300977" y="682526"/>
            <a:ext cx="1190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RequestMethod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445106" y="1617644"/>
            <a:ext cx="440114" cy="16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0" name="直接箭头连接符 19"/>
          <p:cNvCxnSpPr>
            <a:stCxn id="9" idx="2"/>
          </p:cNvCxnSpPr>
          <p:nvPr/>
        </p:nvCxnSpPr>
        <p:spPr>
          <a:xfrm flipH="1">
            <a:off x="6665169" y="956496"/>
            <a:ext cx="315034" cy="644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11529" y="682526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URL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3816085" y="1869150"/>
            <a:ext cx="354978" cy="114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文本框 32"/>
          <p:cNvSpPr txBox="1"/>
          <p:nvPr/>
        </p:nvSpPr>
        <p:spPr>
          <a:xfrm>
            <a:off x="6619512" y="2190897"/>
            <a:ext cx="1240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Request Headers</a:t>
            </a:r>
            <a:endParaRPr lang="zh-CN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6902163" y="1880296"/>
            <a:ext cx="251093" cy="103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5" name="直接箭头连接符 34"/>
          <p:cNvCxnSpPr>
            <a:endCxn id="34" idx="3"/>
          </p:cNvCxnSpPr>
          <p:nvPr/>
        </p:nvCxnSpPr>
        <p:spPr>
          <a:xfrm flipH="1">
            <a:off x="7153256" y="1877074"/>
            <a:ext cx="354978" cy="55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508234" y="1750117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Cookies</a:t>
            </a:r>
            <a:endParaRPr lang="zh-CN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3175253" y="2180703"/>
            <a:ext cx="640832" cy="29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6" name="直接箭头连接符 45"/>
          <p:cNvCxnSpPr>
            <a:cxnSpLocks/>
            <a:stCxn id="33" idx="1"/>
            <a:endCxn id="23" idx="3"/>
          </p:cNvCxnSpPr>
          <p:nvPr/>
        </p:nvCxnSpPr>
        <p:spPr>
          <a:xfrm flipH="1" flipV="1">
            <a:off x="4171063" y="1926581"/>
            <a:ext cx="2448449" cy="402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643429" y="2725401"/>
            <a:ext cx="1298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Request Body</a:t>
            </a:r>
            <a:endParaRPr lang="zh-CN" altLang="en-US" sz="1200" dirty="0"/>
          </a:p>
        </p:txBody>
      </p:sp>
      <p:cxnSp>
        <p:nvCxnSpPr>
          <p:cNvPr id="50" name="直接箭头连接符 49"/>
          <p:cNvCxnSpPr>
            <a:cxnSpLocks/>
            <a:stCxn id="49" idx="1"/>
          </p:cNvCxnSpPr>
          <p:nvPr/>
        </p:nvCxnSpPr>
        <p:spPr>
          <a:xfrm flipH="1" flipV="1">
            <a:off x="3816085" y="2362699"/>
            <a:ext cx="2827344" cy="501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278822" y="3915122"/>
            <a:ext cx="633468" cy="600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4" name="直接箭头连接符 53"/>
          <p:cNvCxnSpPr>
            <a:cxnSpLocks/>
          </p:cNvCxnSpPr>
          <p:nvPr/>
        </p:nvCxnSpPr>
        <p:spPr>
          <a:xfrm flipH="1">
            <a:off x="3912290" y="4175461"/>
            <a:ext cx="2700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665169" y="4048504"/>
            <a:ext cx="113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Response Body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05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82CB-AA23-3180-0043-2051D001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481B-96E7-C283-D152-886E31D7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36D19-8A3F-4BD1-2468-4C9A41AA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>
                <a:ea typeface="DengXian" panose="02010600030101010101" pitchFamily="2" charset="-122"/>
              </a:rPr>
              <a:t>Web</a:t>
            </a:r>
            <a:r>
              <a:rPr lang="zh-CN" altLang="en-US" sz="1500" dirty="0">
                <a:ea typeface="DengXian" panose="02010600030101010101" pitchFamily="2" charset="-122"/>
              </a:rPr>
              <a:t>开发的发展史</a:t>
            </a:r>
          </a:p>
          <a:p>
            <a:pPr lvl="1"/>
            <a:r>
              <a:rPr lang="en-US" altLang="zh-CN" sz="1350" dirty="0">
                <a:ea typeface="DengXian" panose="02010600030101010101" pitchFamily="2" charset="-122"/>
                <a:hlinkClick r:id="rId2"/>
              </a:rPr>
              <a:t>https://linux.cn/article-3166-1.html</a:t>
            </a:r>
            <a:endParaRPr lang="en-US" altLang="zh-CN" sz="1350" dirty="0">
              <a:ea typeface="DengXian" panose="02010600030101010101" pitchFamily="2" charset="-122"/>
            </a:endParaRPr>
          </a:p>
          <a:p>
            <a:r>
              <a:rPr lang="en-US" altLang="zh-CN" sz="1500" dirty="0">
                <a:ea typeface="DengXian" panose="02010600030101010101" pitchFamily="2" charset="-122"/>
              </a:rPr>
              <a:t>JAVE</a:t>
            </a:r>
            <a:r>
              <a:rPr lang="zh-CN" altLang="en-US" sz="1500" dirty="0">
                <a:ea typeface="DengXian" panose="02010600030101010101" pitchFamily="2" charset="-122"/>
              </a:rPr>
              <a:t> </a:t>
            </a:r>
            <a:r>
              <a:rPr lang="en-US" altLang="zh-CN" sz="1500" dirty="0">
                <a:ea typeface="DengXian" panose="02010600030101010101" pitchFamily="2" charset="-122"/>
              </a:rPr>
              <a:t>SOFTWARE SOLUTIONS:</a:t>
            </a:r>
            <a:r>
              <a:rPr lang="zh-CN" altLang="en-US" sz="1500" dirty="0">
                <a:ea typeface="DengXian" panose="02010600030101010101" pitchFamily="2" charset="-122"/>
              </a:rPr>
              <a:t> </a:t>
            </a:r>
            <a:r>
              <a:rPr lang="en-US" altLang="zh-CN" sz="1500" dirty="0">
                <a:ea typeface="DengXian" panose="02010600030101010101" pitchFamily="2" charset="-122"/>
              </a:rPr>
              <a:t>FOUNDATIONS OF PROGRAM DESIGN (Eighth Edition)</a:t>
            </a:r>
          </a:p>
          <a:p>
            <a:pPr lvl="1"/>
            <a:r>
              <a:rPr lang="en-US" altLang="zh-CN" sz="1350" dirty="0">
                <a:ea typeface="DengXian" panose="02010600030101010101" pitchFamily="2" charset="-122"/>
              </a:rPr>
              <a:t>JOHN LEWIS(Virginia Tech),</a:t>
            </a:r>
            <a:r>
              <a:rPr lang="zh-CN" altLang="en-US" sz="1350" dirty="0">
                <a:ea typeface="DengXian" panose="02010600030101010101" pitchFamily="2" charset="-122"/>
              </a:rPr>
              <a:t> </a:t>
            </a:r>
            <a:r>
              <a:rPr lang="en-US" altLang="zh-CN" sz="1350" dirty="0">
                <a:ea typeface="DengXian" panose="02010600030101010101" pitchFamily="2" charset="-122"/>
              </a:rPr>
              <a:t>WILLIAM LOFTUS (Accenture)</a:t>
            </a:r>
          </a:p>
          <a:p>
            <a:r>
              <a:rPr lang="en-US" altLang="zh-CN" sz="1500" dirty="0">
                <a:ea typeface="DengXian" panose="02010600030101010101" pitchFamily="2" charset="-122"/>
              </a:rPr>
              <a:t>The Java EE 8 Tutorial</a:t>
            </a:r>
            <a:r>
              <a:rPr lang="zh-CN" altLang="en-US" sz="1500" dirty="0">
                <a:ea typeface="DengXian" panose="02010600030101010101" pitchFamily="2" charset="-122"/>
              </a:rPr>
              <a:t> </a:t>
            </a:r>
            <a:r>
              <a:rPr lang="en-US" altLang="zh-CN" sz="1500" dirty="0">
                <a:ea typeface="DengXian" panose="02010600030101010101" pitchFamily="2" charset="-122"/>
              </a:rPr>
              <a:t>–</a:t>
            </a:r>
            <a:r>
              <a:rPr lang="zh-CN" altLang="en-US" sz="1500" dirty="0">
                <a:ea typeface="DengXian" panose="02010600030101010101" pitchFamily="2" charset="-122"/>
              </a:rPr>
              <a:t> </a:t>
            </a:r>
            <a:r>
              <a:rPr lang="en-US" altLang="zh-CN" sz="1500" dirty="0">
                <a:ea typeface="DengXian" panose="02010600030101010101" pitchFamily="2" charset="-122"/>
              </a:rPr>
              <a:t>Web</a:t>
            </a:r>
            <a:r>
              <a:rPr lang="zh-CN" altLang="en-US" sz="1500" dirty="0">
                <a:ea typeface="DengXian" panose="02010600030101010101" pitchFamily="2" charset="-122"/>
              </a:rPr>
              <a:t> </a:t>
            </a:r>
            <a:r>
              <a:rPr lang="en-US" altLang="zh-CN" sz="1500" dirty="0" err="1">
                <a:ea typeface="DengXian" panose="02010600030101010101" pitchFamily="2" charset="-122"/>
              </a:rPr>
              <a:t>Applicaitons</a:t>
            </a:r>
            <a:endParaRPr lang="en-US" altLang="zh-CN" sz="1500" dirty="0">
              <a:ea typeface="DengXian" panose="02010600030101010101" pitchFamily="2" charset="-122"/>
            </a:endParaRPr>
          </a:p>
          <a:p>
            <a:pPr lvl="1"/>
            <a:r>
              <a:rPr lang="en" altLang="zh-CN" sz="1350" dirty="0">
                <a:ea typeface="DengXian" panose="02010600030101010101" pitchFamily="2" charset="-122"/>
                <a:hlinkClick r:id="rId3"/>
              </a:rPr>
              <a:t>https://javaee.github.io/tutorial/webapp001.html</a:t>
            </a:r>
            <a:endParaRPr lang="en" altLang="zh-CN" sz="1350" dirty="0">
              <a:ea typeface="DengXian" panose="02010600030101010101" pitchFamily="2" charset="-122"/>
            </a:endParaRPr>
          </a:p>
          <a:p>
            <a:r>
              <a:rPr lang="en" altLang="zh-CN" sz="1650" dirty="0">
                <a:ea typeface="DengXian" panose="02010600030101010101" pitchFamily="2" charset="-122"/>
              </a:rPr>
              <a:t>Web 3.0</a:t>
            </a:r>
            <a:endParaRPr lang="en-US" altLang="zh-CN" sz="1650" dirty="0">
              <a:ea typeface="DengXian" panose="02010600030101010101" pitchFamily="2" charset="-122"/>
            </a:endParaRPr>
          </a:p>
          <a:p>
            <a:pPr lvl="1"/>
            <a:r>
              <a:rPr lang="en-US" altLang="zh-CN" sz="1350" dirty="0">
                <a:ea typeface="DengXian" panose="02010600030101010101" pitchFamily="2" charset="-122"/>
                <a:hlinkClick r:id="rId4"/>
              </a:rPr>
              <a:t>https://en.wikipedia.org/wiki/Web3</a:t>
            </a:r>
            <a:r>
              <a:rPr lang="en-US" altLang="zh-CN" sz="1350" dirty="0">
                <a:ea typeface="DengXian" panose="02010600030101010101" pitchFamily="2" charset="-122"/>
              </a:rPr>
              <a:t> </a:t>
            </a:r>
          </a:p>
          <a:p>
            <a:r>
              <a:rPr lang="en-US" altLang="zh-CN" sz="1650" dirty="0">
                <a:ea typeface="DengXian" panose="02010600030101010101" pitchFamily="2" charset="-122"/>
              </a:rPr>
              <a:t>What is Web 3..0</a:t>
            </a:r>
          </a:p>
          <a:p>
            <a:pPr lvl="1"/>
            <a:r>
              <a:rPr lang="en-US" altLang="zh-CN" sz="1350" dirty="0">
                <a:ea typeface="DengXian" panose="02010600030101010101" pitchFamily="2" charset="-122"/>
                <a:hlinkClick r:id="rId5"/>
              </a:rPr>
              <a:t>https://hbr.org/2022/05/what-is-web3</a:t>
            </a:r>
            <a:r>
              <a:rPr lang="en-US" altLang="zh-CN" sz="1350" dirty="0">
                <a:ea typeface="DengXian" panose="02010600030101010101" pitchFamily="2" charset="-122"/>
              </a:rPr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8E85E-A146-BCEF-9F28-475A07B2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8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81B1B-325D-0DBD-26F1-999320C0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BBF23-80A5-30B6-2ADF-5F22FE68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F572E-B069-173A-2827-DDB9D159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1500" dirty="0"/>
              <a:t>Django</a:t>
            </a:r>
          </a:p>
          <a:p>
            <a:pPr lvl="1"/>
            <a:r>
              <a:rPr lang="en-US" altLang="zh-CN" sz="1350" dirty="0">
                <a:hlinkClick r:id="rId3"/>
              </a:rPr>
              <a:t>https://www.djangoproject.com</a:t>
            </a:r>
            <a:r>
              <a:rPr lang="zh-CN" altLang="en-US" sz="1350" dirty="0"/>
              <a:t> </a:t>
            </a:r>
            <a:endParaRPr lang="en-US" altLang="zh-CN" sz="1350" dirty="0"/>
          </a:p>
          <a:p>
            <a:r>
              <a:rPr lang="en-US" altLang="zh-CN" sz="1500" dirty="0" err="1"/>
              <a:t>Turbogears</a:t>
            </a:r>
            <a:endParaRPr lang="en-US" altLang="zh-CN" sz="1500" dirty="0"/>
          </a:p>
          <a:p>
            <a:pPr lvl="1"/>
            <a:r>
              <a:rPr lang="en-US" altLang="zh-CN" sz="1350" dirty="0">
                <a:hlinkClick r:id="rId4"/>
              </a:rPr>
              <a:t>http://www.turbogears.org</a:t>
            </a:r>
            <a:endParaRPr lang="en-US" altLang="zh-CN" sz="1350" dirty="0"/>
          </a:p>
          <a:p>
            <a:r>
              <a:rPr lang="en-US" altLang="zh-CN" sz="1500" dirty="0"/>
              <a:t>Web2py</a:t>
            </a:r>
          </a:p>
          <a:p>
            <a:pPr lvl="1"/>
            <a:r>
              <a:rPr lang="en-US" altLang="zh-CN" sz="1350" dirty="0">
                <a:hlinkClick r:id="rId5"/>
              </a:rPr>
              <a:t>http://www.web2py.com/init/default/documentation</a:t>
            </a:r>
            <a:r>
              <a:rPr lang="zh-CN" altLang="en-US" sz="1350" dirty="0"/>
              <a:t> </a:t>
            </a:r>
            <a:r>
              <a:rPr lang="en-US" altLang="zh-CN" sz="1350" dirty="0"/>
              <a:t> </a:t>
            </a:r>
            <a:r>
              <a:rPr lang="zh-CN" altLang="en-US" sz="1350" dirty="0"/>
              <a:t> </a:t>
            </a:r>
            <a:endParaRPr lang="en-US" altLang="zh-CN" sz="1350" dirty="0"/>
          </a:p>
          <a:p>
            <a:pPr marL="257175" lvl="1" indent="-257175">
              <a:buFont typeface="Arial" pitchFamily="34" charset="0"/>
              <a:buChar char="•"/>
            </a:pPr>
            <a:r>
              <a:rPr lang="en-US" altLang="zh-CN" dirty="0" err="1"/>
              <a:t>Node.js</a:t>
            </a:r>
            <a:endParaRPr lang="en-US" altLang="zh-CN" dirty="0"/>
          </a:p>
          <a:p>
            <a:pPr lvl="1"/>
            <a:r>
              <a:rPr lang="en-US" altLang="zh-CN" dirty="0">
                <a:hlinkClick r:id="rId6"/>
              </a:rPr>
              <a:t>https://nodejs.org/</a:t>
            </a:r>
            <a:endParaRPr lang="en-US" altLang="zh-CN" dirty="0"/>
          </a:p>
          <a:p>
            <a:pPr marL="257175" lvl="1" indent="-257175">
              <a:buFont typeface="Arial" pitchFamily="34" charset="0"/>
              <a:buChar char="•"/>
            </a:pP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.NET</a:t>
            </a:r>
          </a:p>
          <a:p>
            <a:pPr lvl="1"/>
            <a:r>
              <a:rPr lang="en-US" altLang="zh-CN" dirty="0">
                <a:hlinkClick r:id="rId7"/>
              </a:rPr>
              <a:t>http://www.microsoft.com/net</a:t>
            </a:r>
            <a:r>
              <a:rPr lang="zh-CN" altLang="en-US" dirty="0"/>
              <a:t> </a:t>
            </a:r>
            <a:endParaRPr lang="en-US" altLang="zh-CN" dirty="0"/>
          </a:p>
          <a:p>
            <a:pPr marL="257175" lvl="1" indent="-257175">
              <a:buFont typeface="Arial" pitchFamily="34" charset="0"/>
              <a:buChar char="•"/>
            </a:pPr>
            <a:r>
              <a:rPr lang="en-US" altLang="zh-CN" dirty="0" err="1"/>
              <a:t>Erlang</a:t>
            </a:r>
            <a:endParaRPr lang="en-US" altLang="zh-CN" dirty="0"/>
          </a:p>
          <a:p>
            <a:pPr lvl="1"/>
            <a:r>
              <a:rPr lang="en-US" altLang="zh-CN" sz="1575" dirty="0">
                <a:hlinkClick r:id="rId8"/>
              </a:rPr>
              <a:t>http://www.erlang.org</a:t>
            </a:r>
            <a:r>
              <a:rPr lang="zh-CN" altLang="en-US" sz="1575" dirty="0"/>
              <a:t> </a:t>
            </a:r>
            <a:endParaRPr lang="en-US" altLang="zh-CN" sz="1575" dirty="0"/>
          </a:p>
          <a:p>
            <a:pPr marL="257175" lvl="1" indent="-257175">
              <a:buFont typeface="Arial" pitchFamily="34" charset="0"/>
              <a:buChar char="•"/>
            </a:pPr>
            <a:r>
              <a:rPr lang="en-US" altLang="zh-CN" dirty="0"/>
              <a:t>Scala</a:t>
            </a:r>
          </a:p>
          <a:p>
            <a:pPr lvl="1"/>
            <a:r>
              <a:rPr lang="en-US" altLang="zh-CN" dirty="0">
                <a:hlinkClick r:id="rId9"/>
              </a:rPr>
              <a:t>http://www.scala-lang.org</a:t>
            </a:r>
            <a:r>
              <a:rPr lang="zh-CN" altLang="en-US" dirty="0"/>
              <a:t> </a:t>
            </a:r>
            <a:endParaRPr lang="en-US" altLang="zh-CN" dirty="0"/>
          </a:p>
          <a:p>
            <a:pPr marL="257175" lvl="1" indent="-257175">
              <a:buFont typeface="Arial" pitchFamily="34" charset="0"/>
              <a:buChar char="•"/>
            </a:pPr>
            <a:r>
              <a:rPr lang="en-US" altLang="zh-CN" dirty="0"/>
              <a:t>Go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hlinkClick r:id="rId10"/>
              </a:rPr>
              <a:t>https://golang.org</a:t>
            </a:r>
            <a:r>
              <a:rPr lang="zh-CN" altLang="en-US" dirty="0"/>
              <a:t> 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6099F7-3C12-B3EC-68CE-3D5E950C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3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Hypertext Transfer Protocol</a:t>
            </a:r>
          </a:p>
          <a:p>
            <a:pPr lvl="1"/>
            <a:r>
              <a:rPr lang="fr-FR" altLang="zh-CN" dirty="0">
                <a:hlinkClick r:id="rId2"/>
              </a:rPr>
              <a:t>https://en.wikipedia.org/wiki/Hypertext_Transfer_Protocol</a:t>
            </a:r>
            <a:r>
              <a:rPr lang="zh-CN" altLang="en-US" dirty="0"/>
              <a:t> </a:t>
            </a:r>
            <a:endParaRPr lang="fr-FR" altLang="zh-CN" dirty="0"/>
          </a:p>
          <a:p>
            <a:r>
              <a:rPr lang="fr-FR" altLang="zh-CN" dirty="0"/>
              <a:t>Uniform Resource Locator</a:t>
            </a:r>
          </a:p>
          <a:p>
            <a:pPr lvl="1"/>
            <a:r>
              <a:rPr lang="fr-FR" altLang="zh-CN" dirty="0">
                <a:hlinkClick r:id="rId3"/>
              </a:rPr>
              <a:t>https://en.wikipedia.org/wiki/Uniform_Resource_Locator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List of HTTP header fields</a:t>
            </a:r>
          </a:p>
          <a:p>
            <a:pPr lvl="1"/>
            <a:r>
              <a:rPr lang="fr-FR" altLang="zh-CN" dirty="0">
                <a:hlinkClick r:id="rId4"/>
              </a:rPr>
              <a:t>https://en.wikipedia.org/wiki/List_of_HTTP_header_fields#Request_fields</a:t>
            </a:r>
            <a:r>
              <a:rPr lang="zh-CN" altLang="en-US" dirty="0"/>
              <a:t> </a:t>
            </a:r>
            <a:endParaRPr lang="fr-FR" altLang="zh-CN" dirty="0"/>
          </a:p>
          <a:p>
            <a:r>
              <a:rPr lang="fr-FR" altLang="zh-CN" dirty="0" err="1"/>
              <a:t>HttpSession</a:t>
            </a:r>
            <a:r>
              <a:rPr lang="fr-FR" altLang="zh-CN" dirty="0"/>
              <a:t> </a:t>
            </a:r>
            <a:r>
              <a:rPr lang="zh-CN" altLang="fr-FR" dirty="0">
                <a:latin typeface="DengXian" panose="02010600030101010101" pitchFamily="2" charset="-122"/>
                <a:ea typeface="DengXian" panose="02010600030101010101" pitchFamily="2" charset="-122"/>
              </a:rPr>
              <a:t>原理</a:t>
            </a:r>
          </a:p>
          <a:p>
            <a:pPr lvl="1"/>
            <a:r>
              <a:rPr lang="en-US" altLang="zh-CN" dirty="0">
                <a:hlinkClick r:id="rId5"/>
              </a:rPr>
              <a:t>https://www.openhome.cc/Gossip/ServletJSP/BehindHttpSession.html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8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5" name="文本占位符 4"/>
          <p:cNvSpPr txBox="1">
            <a:spLocks/>
          </p:cNvSpPr>
          <p:nvPr/>
        </p:nvSpPr>
        <p:spPr>
          <a:xfrm>
            <a:off x="1677725" y="1086446"/>
            <a:ext cx="5829300" cy="8108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开发技术</a:t>
            </a:r>
            <a:endParaRPr lang="en-US" altLang="zh-CN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Application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Development</a:t>
            </a:r>
            <a:endParaRPr lang="zh-CN" altLang="en-US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Websites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webpages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923678"/>
            <a:ext cx="5620940" cy="22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107504" y="92766"/>
            <a:ext cx="6643688" cy="465534"/>
          </a:xfrm>
        </p:spPr>
        <p:txBody>
          <a:bodyPr/>
          <a:lstStyle/>
          <a:p>
            <a:r>
              <a:rPr lang="en-US" altLang="zh-CN" dirty="0"/>
              <a:t>Web 1.0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CGI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49" y="1545636"/>
            <a:ext cx="5096703" cy="3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147920" y="92766"/>
            <a:ext cx="6643688" cy="465534"/>
          </a:xfrm>
        </p:spPr>
        <p:txBody>
          <a:bodyPr/>
          <a:lstStyle/>
          <a:p>
            <a:r>
              <a:rPr lang="en-US" altLang="zh-CN" dirty="0"/>
              <a:t>Web 1.0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ASP.NET/JSP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40" y="1745895"/>
            <a:ext cx="5573520" cy="30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107504" y="70731"/>
            <a:ext cx="6643688" cy="465534"/>
          </a:xfrm>
        </p:spPr>
        <p:txBody>
          <a:bodyPr/>
          <a:lstStyle/>
          <a:p>
            <a:r>
              <a:rPr lang="en-US" altLang="zh-CN" dirty="0"/>
              <a:t>Web 1.0</a:t>
            </a:r>
            <a:endParaRPr lang="zh-CN" altLang="en-US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Traditional web client server interaction model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19" y="1230027"/>
            <a:ext cx="51625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10730</TotalTime>
  <Words>3758</Words>
  <Application>Microsoft Macintosh PowerPoint</Application>
  <PresentationFormat>全屏显示(16:9)</PresentationFormat>
  <Paragraphs>586</Paragraphs>
  <Slides>57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DengXian</vt:lpstr>
      <vt:lpstr>黑体</vt:lpstr>
      <vt:lpstr>宋体</vt:lpstr>
      <vt:lpstr>微软雅黑</vt:lpstr>
      <vt:lpstr>Arial Unicode MS</vt:lpstr>
      <vt:lpstr>Arial</vt:lpstr>
      <vt:lpstr>Calibri</vt:lpstr>
      <vt:lpstr>Cambria</vt:lpstr>
      <vt:lpstr>Consolas</vt:lpstr>
      <vt:lpstr>Tahoma</vt:lpstr>
      <vt:lpstr>Times New Roman</vt:lpstr>
      <vt:lpstr>Vijaya</vt:lpstr>
      <vt:lpstr>Office 主题​​</vt:lpstr>
      <vt:lpstr>第1课 Web应用&amp;HTTP</vt:lpstr>
      <vt:lpstr>What is web application ?</vt:lpstr>
      <vt:lpstr>Web Applications</vt:lpstr>
      <vt:lpstr>Web Application Lifecycle</vt:lpstr>
      <vt:lpstr>Web Application Lifecycle</vt:lpstr>
      <vt:lpstr>Static Websites</vt:lpstr>
      <vt:lpstr>Web 1.0</vt:lpstr>
      <vt:lpstr>Web 1.0</vt:lpstr>
      <vt:lpstr>Web 1.0</vt:lpstr>
      <vt:lpstr>Web 1.0</vt:lpstr>
      <vt:lpstr>Web 2.0</vt:lpstr>
      <vt:lpstr>Web 2.0</vt:lpstr>
      <vt:lpstr>MVC Pattern</vt:lpstr>
      <vt:lpstr>MVC Pattern</vt:lpstr>
      <vt:lpstr>MVC &amp; Ajax</vt:lpstr>
      <vt:lpstr>MVC &amp; Ajax</vt:lpstr>
      <vt:lpstr>MVC &amp; Ajax</vt:lpstr>
      <vt:lpstr>Full-stack JavaScript &amp; REST API</vt:lpstr>
      <vt:lpstr>Full-stack JavaScript &amp; REST API</vt:lpstr>
      <vt:lpstr>Web 3.0</vt:lpstr>
      <vt:lpstr>HTML 5 + CSS 3</vt:lpstr>
      <vt:lpstr>Apache HTTP Server</vt:lpstr>
      <vt:lpstr>Testing</vt:lpstr>
      <vt:lpstr>PHP</vt:lpstr>
      <vt:lpstr>Ruby on Rails</vt:lpstr>
      <vt:lpstr>Web Frameworks for Python </vt:lpstr>
      <vt:lpstr>Node.js</vt:lpstr>
      <vt:lpstr>Windows .NET</vt:lpstr>
      <vt:lpstr>Windows .NET</vt:lpstr>
      <vt:lpstr>Other Options</vt:lpstr>
      <vt:lpstr>HTTP Protocol</vt:lpstr>
      <vt:lpstr>HTTP Protocol</vt:lpstr>
      <vt:lpstr>Uniform Resource Locator</vt:lpstr>
      <vt:lpstr>Uniform Resource Locator</vt:lpstr>
      <vt:lpstr>A Request &amp; A Response</vt:lpstr>
      <vt:lpstr>Request Syntax</vt:lpstr>
      <vt:lpstr>Request Syntax</vt:lpstr>
      <vt:lpstr>Request methods</vt:lpstr>
      <vt:lpstr>Request methods</vt:lpstr>
      <vt:lpstr>Safe methods &amp; Idempotent methods</vt:lpstr>
      <vt:lpstr>Safe methods &amp; Idempotent methods</vt:lpstr>
      <vt:lpstr>Request Header Fields</vt:lpstr>
      <vt:lpstr>A Request &amp; A Response</vt:lpstr>
      <vt:lpstr>Response Syntax</vt:lpstr>
      <vt:lpstr>Response Status</vt:lpstr>
      <vt:lpstr>Response Header Fields</vt:lpstr>
      <vt:lpstr> HTTP session</vt:lpstr>
      <vt:lpstr> HTTP session state</vt:lpstr>
      <vt:lpstr> HTTP session state</vt:lpstr>
      <vt:lpstr> HTTP session state</vt:lpstr>
      <vt:lpstr>Chrome Debugging</vt:lpstr>
      <vt:lpstr>Postman</vt:lpstr>
      <vt:lpstr>Postman</vt:lpstr>
      <vt:lpstr>References</vt:lpstr>
      <vt:lpstr>References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1405</cp:revision>
  <cp:lastPrinted>2019-02-25T02:49:05Z</cp:lastPrinted>
  <dcterms:created xsi:type="dcterms:W3CDTF">2011-12-13T14:18:46Z</dcterms:created>
  <dcterms:modified xsi:type="dcterms:W3CDTF">2024-02-17T04:31:21Z</dcterms:modified>
</cp:coreProperties>
</file>